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67" r:id="rId14"/>
    <p:sldId id="276" r:id="rId15"/>
    <p:sldId id="277" r:id="rId16"/>
    <p:sldId id="269" r:id="rId17"/>
    <p:sldId id="270" r:id="rId18"/>
    <p:sldId id="271" r:id="rId19"/>
    <p:sldId id="272" r:id="rId20"/>
    <p:sldId id="273" r:id="rId21"/>
    <p:sldId id="274" r:id="rId22"/>
    <p:sldId id="275"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60551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0"/>
            <a:ext cx="9144000" cy="29337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cxnSp>
        <p:nvCxnSpPr>
          <p:cNvPr id="14" name="Shape 14"/>
          <p:cNvCxnSpPr/>
          <p:nvPr/>
        </p:nvCxnSpPr>
        <p:spPr>
          <a:xfrm>
            <a:off x="0" y="2925285"/>
            <a:ext cx="9144000" cy="1587"/>
          </a:xfrm>
          <a:prstGeom prst="straightConnector1">
            <a:avLst/>
          </a:prstGeom>
          <a:noFill/>
          <a:ln w="12700" cap="flat" cmpd="sng">
            <a:solidFill>
              <a:schemeClr val="accent1"/>
            </a:solidFill>
            <a:prstDash val="solid"/>
            <a:round/>
            <a:headEnd type="none" w="med" len="med"/>
            <a:tailEnd type="none" w="med" len="med"/>
          </a:ln>
        </p:spPr>
      </p:cxnSp>
      <p:sp>
        <p:nvSpPr>
          <p:cNvPr id="15" name="Shape 15"/>
          <p:cNvSpPr/>
          <p:nvPr/>
        </p:nvSpPr>
        <p:spPr>
          <a:xfrm>
            <a:off x="2514600" y="2362200"/>
            <a:ext cx="4114800" cy="112775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Garamond"/>
              <a:buNone/>
            </a:pPr>
            <a:endParaRPr sz="1800" b="1" i="0" u="none" strike="noStrike" cap="none" baseline="0">
              <a:solidFill>
                <a:schemeClr val="lt1"/>
              </a:solidFill>
              <a:latin typeface="Garamond"/>
              <a:ea typeface="Garamond"/>
              <a:cs typeface="Garamond"/>
              <a:sym typeface="Garamond"/>
            </a:endParaRPr>
          </a:p>
        </p:txBody>
      </p:sp>
      <p:sp>
        <p:nvSpPr>
          <p:cNvPr id="16" name="Shape 16"/>
          <p:cNvSpPr txBox="1">
            <a:spLocks noGrp="1"/>
          </p:cNvSpPr>
          <p:nvPr>
            <p:ph type="subTitle" idx="1"/>
          </p:nvPr>
        </p:nvSpPr>
        <p:spPr>
          <a:xfrm>
            <a:off x="2565400" y="3045459"/>
            <a:ext cx="4013200" cy="428625"/>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buClr>
                <a:schemeClr val="accent1"/>
              </a:buClr>
              <a:buFont typeface="Garamond"/>
              <a:buNone/>
              <a:defRPr/>
            </a:lvl2pPr>
            <a:lvl3pPr marL="914400" marR="0" indent="0" algn="ctr" rtl="0">
              <a:lnSpc>
                <a:spcPct val="100000"/>
              </a:lnSpc>
              <a:spcBef>
                <a:spcPts val="1200"/>
              </a:spcBef>
              <a:buClr>
                <a:schemeClr val="accent1"/>
              </a:buClr>
              <a:buFont typeface="Garamond"/>
              <a:buNone/>
              <a:defRPr/>
            </a:lvl3pPr>
            <a:lvl4pPr marL="1371600" marR="0" indent="0" algn="ctr" rtl="0">
              <a:lnSpc>
                <a:spcPct val="100000"/>
              </a:lnSpc>
              <a:spcBef>
                <a:spcPts val="1200"/>
              </a:spcBef>
              <a:buClr>
                <a:schemeClr val="accent1"/>
              </a:buClr>
              <a:buFont typeface="Garamond"/>
              <a:buNone/>
              <a:defRPr/>
            </a:lvl4pPr>
            <a:lvl5pPr marL="1828800" marR="0" indent="0" algn="ctr" rtl="0">
              <a:lnSpc>
                <a:spcPct val="100000"/>
              </a:lnSpc>
              <a:spcBef>
                <a:spcPts val="1200"/>
              </a:spcBef>
              <a:buClr>
                <a:schemeClr val="accent1"/>
              </a:buClr>
              <a:buFont typeface="Garamond"/>
              <a:buNone/>
              <a:defRPr/>
            </a:lvl5pPr>
            <a:lvl6pPr marL="2286000" marR="0" indent="0" algn="ctr" rtl="0">
              <a:lnSpc>
                <a:spcPct val="100000"/>
              </a:lnSpc>
              <a:spcBef>
                <a:spcPts val="1200"/>
              </a:spcBef>
              <a:buClr>
                <a:srgbClr val="888888"/>
              </a:buClr>
              <a:buFont typeface="Arial"/>
              <a:buNone/>
              <a:defRPr/>
            </a:lvl6pPr>
            <a:lvl7pPr marL="2743200" marR="0" indent="0" algn="ctr" rtl="0">
              <a:lnSpc>
                <a:spcPct val="100000"/>
              </a:lnSpc>
              <a:spcBef>
                <a:spcPts val="1200"/>
              </a:spcBef>
              <a:buClr>
                <a:srgbClr val="888888"/>
              </a:buClr>
              <a:buFont typeface="Arial"/>
              <a:buNone/>
              <a:defRPr/>
            </a:lvl7pPr>
            <a:lvl8pPr marL="3200400" marR="0" indent="0" algn="ctr" rtl="0">
              <a:lnSpc>
                <a:spcPct val="100000"/>
              </a:lnSpc>
              <a:spcBef>
                <a:spcPts val="1200"/>
              </a:spcBef>
              <a:buClr>
                <a:srgbClr val="888888"/>
              </a:buClr>
              <a:buFont typeface="Arial"/>
              <a:buNone/>
              <a:defRPr/>
            </a:lvl8pPr>
            <a:lvl9pPr marL="3657600" marR="0" indent="0" algn="ctr" rtl="0">
              <a:lnSpc>
                <a:spcPct val="100000"/>
              </a:lnSpc>
              <a:spcBef>
                <a:spcPts val="1200"/>
              </a:spcBef>
              <a:buClr>
                <a:srgbClr val="888888"/>
              </a:buClr>
              <a:buFont typeface="Arial"/>
              <a:buNone/>
              <a:defRPr/>
            </a:lvl9pPr>
          </a:lstStyle>
          <a:p>
            <a:endParaRPr/>
          </a:p>
        </p:txBody>
      </p:sp>
      <p:sp>
        <p:nvSpPr>
          <p:cNvPr id="17" name="Shape 17"/>
          <p:cNvSpPr txBox="1">
            <a:spLocks noGrp="1"/>
          </p:cNvSpPr>
          <p:nvPr>
            <p:ph type="title"/>
          </p:nvPr>
        </p:nvSpPr>
        <p:spPr>
          <a:xfrm>
            <a:off x="2565400" y="2397759"/>
            <a:ext cx="4013200" cy="59944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20" name="Shape 2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2513329" y="-36829"/>
            <a:ext cx="4117339" cy="82296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78" name="Shape 7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cxnSp>
        <p:nvCxnSpPr>
          <p:cNvPr id="82" name="Shape 82"/>
          <p:cNvCxnSpPr/>
          <p:nvPr/>
        </p:nvCxnSpPr>
        <p:spPr>
          <a:xfrm rot="5400000">
            <a:off x="4267199" y="3429000"/>
            <a:ext cx="6858000" cy="1587"/>
          </a:xfrm>
          <a:prstGeom prst="straightConnector1">
            <a:avLst/>
          </a:prstGeom>
          <a:noFill/>
          <a:ln w="12700" cap="flat" cmpd="sng">
            <a:solidFill>
              <a:srgbClr val="343437"/>
            </a:solidFill>
            <a:prstDash val="solid"/>
            <a:round/>
            <a:headEnd type="none" w="med" len="med"/>
            <a:tailEnd type="none" w="med" len="med"/>
          </a:ln>
        </p:spPr>
      </p:cxnSp>
      <p:sp>
        <p:nvSpPr>
          <p:cNvPr id="83" name="Shape 83"/>
          <p:cNvSpPr/>
          <p:nvPr/>
        </p:nvSpPr>
        <p:spPr>
          <a:xfrm>
            <a:off x="0" y="0"/>
            <a:ext cx="7696199" cy="6858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sp>
        <p:nvSpPr>
          <p:cNvPr id="84" name="Shape 84"/>
          <p:cNvSpPr txBox="1">
            <a:spLocks noGrp="1"/>
          </p:cNvSpPr>
          <p:nvPr>
            <p:ph type="body" idx="1"/>
          </p:nvPr>
        </p:nvSpPr>
        <p:spPr>
          <a:xfrm rot="5400000">
            <a:off x="1257300" y="114300"/>
            <a:ext cx="5029199" cy="66294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85" name="Shape 8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88" name="Shape 88"/>
          <p:cNvSpPr txBox="1">
            <a:spLocks noGrp="1"/>
          </p:cNvSpPr>
          <p:nvPr>
            <p:ph type="title"/>
          </p:nvPr>
        </p:nvSpPr>
        <p:spPr>
          <a:xfrm rot="5400000">
            <a:off x="5187889" y="2965510"/>
            <a:ext cx="5029199" cy="92698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2020824"/>
            <a:ext cx="8229600" cy="4075176"/>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23" name="Shape 23"/>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26" name="Shape 2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p:nvPr/>
        </p:nvSpPr>
        <p:spPr>
          <a:xfrm>
            <a:off x="0" y="3922776"/>
            <a:ext cx="9144000" cy="293522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cxnSp>
        <p:nvCxnSpPr>
          <p:cNvPr id="29" name="Shape 29"/>
          <p:cNvCxnSpPr/>
          <p:nvPr/>
        </p:nvCxnSpPr>
        <p:spPr>
          <a:xfrm>
            <a:off x="0" y="3921760"/>
            <a:ext cx="9144000" cy="1587"/>
          </a:xfrm>
          <a:prstGeom prst="straightConnector1">
            <a:avLst/>
          </a:prstGeom>
          <a:noFill/>
          <a:ln w="12700" cap="flat" cmpd="sng">
            <a:solidFill>
              <a:srgbClr val="343437"/>
            </a:solidFill>
            <a:prstDash val="solid"/>
            <a:round/>
            <a:headEnd type="none" w="med" len="med"/>
            <a:tailEnd type="none" w="med" len="med"/>
          </a:ln>
        </p:spPr>
      </p:cxnSp>
      <p:sp>
        <p:nvSpPr>
          <p:cNvPr id="30" name="Shape 30"/>
          <p:cNvSpPr/>
          <p:nvPr/>
        </p:nvSpPr>
        <p:spPr>
          <a:xfrm>
            <a:off x="2514600" y="3368039"/>
            <a:ext cx="4114800" cy="112775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Garamond"/>
              <a:buNone/>
            </a:pPr>
            <a:endParaRPr sz="1800" b="1" i="0" u="none" strike="noStrike" cap="none" baseline="0">
              <a:solidFill>
                <a:schemeClr val="lt1"/>
              </a:solidFill>
              <a:latin typeface="Garamond"/>
              <a:ea typeface="Garamond"/>
              <a:cs typeface="Garamond"/>
              <a:sym typeface="Garamond"/>
            </a:endParaRPr>
          </a:p>
        </p:txBody>
      </p:sp>
      <p:sp>
        <p:nvSpPr>
          <p:cNvPr id="31" name="Shape 31"/>
          <p:cNvSpPr txBox="1">
            <a:spLocks noGrp="1"/>
          </p:cNvSpPr>
          <p:nvPr>
            <p:ph type="title"/>
          </p:nvPr>
        </p:nvSpPr>
        <p:spPr>
          <a:xfrm>
            <a:off x="2529051" y="3367246"/>
            <a:ext cx="4085896" cy="70682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subTitle" idx="1"/>
          </p:nvPr>
        </p:nvSpPr>
        <p:spPr>
          <a:xfrm>
            <a:off x="2518541" y="4084576"/>
            <a:ext cx="4106916" cy="397093"/>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buClr>
                <a:schemeClr val="accent1"/>
              </a:buClr>
              <a:buFont typeface="Garamond"/>
              <a:buNone/>
              <a:defRPr/>
            </a:lvl2pPr>
            <a:lvl3pPr marL="914400" marR="0" indent="0" algn="ctr" rtl="0">
              <a:lnSpc>
                <a:spcPct val="100000"/>
              </a:lnSpc>
              <a:spcBef>
                <a:spcPts val="1200"/>
              </a:spcBef>
              <a:buClr>
                <a:schemeClr val="accent1"/>
              </a:buClr>
              <a:buFont typeface="Garamond"/>
              <a:buNone/>
              <a:defRPr/>
            </a:lvl3pPr>
            <a:lvl4pPr marL="1371600" marR="0" indent="0" algn="ctr" rtl="0">
              <a:lnSpc>
                <a:spcPct val="100000"/>
              </a:lnSpc>
              <a:spcBef>
                <a:spcPts val="1200"/>
              </a:spcBef>
              <a:buClr>
                <a:schemeClr val="accent1"/>
              </a:buClr>
              <a:buFont typeface="Garamond"/>
              <a:buNone/>
              <a:defRPr/>
            </a:lvl4pPr>
            <a:lvl5pPr marL="1828800" marR="0" indent="0" algn="ctr" rtl="0">
              <a:lnSpc>
                <a:spcPct val="100000"/>
              </a:lnSpc>
              <a:spcBef>
                <a:spcPts val="1200"/>
              </a:spcBef>
              <a:buClr>
                <a:schemeClr val="accent1"/>
              </a:buClr>
              <a:buFont typeface="Garamond"/>
              <a:buNone/>
              <a:defRPr/>
            </a:lvl5pPr>
            <a:lvl6pPr marL="2286000" marR="0" indent="0" algn="ctr" rtl="0">
              <a:lnSpc>
                <a:spcPct val="100000"/>
              </a:lnSpc>
              <a:spcBef>
                <a:spcPts val="1200"/>
              </a:spcBef>
              <a:buClr>
                <a:srgbClr val="888888"/>
              </a:buClr>
              <a:buFont typeface="Arial"/>
              <a:buNone/>
              <a:defRPr/>
            </a:lvl6pPr>
            <a:lvl7pPr marL="2743200" marR="0" indent="0" algn="ctr" rtl="0">
              <a:lnSpc>
                <a:spcPct val="100000"/>
              </a:lnSpc>
              <a:spcBef>
                <a:spcPts val="1200"/>
              </a:spcBef>
              <a:buClr>
                <a:srgbClr val="888888"/>
              </a:buClr>
              <a:buFont typeface="Arial"/>
              <a:buNone/>
              <a:defRPr/>
            </a:lvl7pPr>
            <a:lvl8pPr marL="3200400" marR="0" indent="0" algn="ctr" rtl="0">
              <a:lnSpc>
                <a:spcPct val="100000"/>
              </a:lnSpc>
              <a:spcBef>
                <a:spcPts val="1200"/>
              </a:spcBef>
              <a:buClr>
                <a:srgbClr val="888888"/>
              </a:buClr>
              <a:buFont typeface="Arial"/>
              <a:buNone/>
              <a:defRPr/>
            </a:lvl8pPr>
            <a:lvl9pPr marL="3657600" marR="0" indent="0" algn="ctr" rtl="0">
              <a:lnSpc>
                <a:spcPct val="100000"/>
              </a:lnSpc>
              <a:spcBef>
                <a:spcPts val="1200"/>
              </a:spcBef>
              <a:buClr>
                <a:srgbClr val="888888"/>
              </a:buClr>
              <a:buFont typeface="Arial"/>
              <a:buNone/>
              <a:defRPr/>
            </a:lvl9pPr>
          </a:lstStyle>
          <a:p>
            <a:endParaRPr/>
          </a:p>
        </p:txBody>
      </p:sp>
      <p:sp>
        <p:nvSpPr>
          <p:cNvPr id="33" name="Shape 33"/>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35" name="Shape 35"/>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2020824"/>
            <a:ext cx="4023360" cy="4005071"/>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38" name="Shape 38"/>
          <p:cNvSpPr txBox="1">
            <a:spLocks noGrp="1"/>
          </p:cNvSpPr>
          <p:nvPr>
            <p:ph type="body" idx="2"/>
          </p:nvPr>
        </p:nvSpPr>
        <p:spPr>
          <a:xfrm>
            <a:off x="4663439" y="2020824"/>
            <a:ext cx="4023360" cy="4005071"/>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39" name="Shape 39"/>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41" name="Shape 41"/>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2819400"/>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45" name="Shape 45"/>
          <p:cNvSpPr txBox="1">
            <a:spLocks noGrp="1"/>
          </p:cNvSpPr>
          <p:nvPr>
            <p:ph type="body" idx="2"/>
          </p:nvPr>
        </p:nvSpPr>
        <p:spPr>
          <a:xfrm>
            <a:off x="4663439" y="2816351"/>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46" name="Shape 46"/>
          <p:cNvSpPr txBox="1">
            <a:spLocks noGrp="1"/>
          </p:cNvSpPr>
          <p:nvPr>
            <p:ph type="body" idx="3"/>
          </p:nvPr>
        </p:nvSpPr>
        <p:spPr>
          <a:xfrm>
            <a:off x="457200"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dk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7" name="Shape 47"/>
          <p:cNvSpPr txBox="1">
            <a:spLocks noGrp="1"/>
          </p:cNvSpPr>
          <p:nvPr>
            <p:ph type="body" idx="4"/>
          </p:nvPr>
        </p:nvSpPr>
        <p:spPr>
          <a:xfrm>
            <a:off x="4663439"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dk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8" name="Shape 4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50" name="Shape 5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56" name="Shape 5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60" name="Shape 6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1485900" y="1914525"/>
            <a:ext cx="6172199" cy="3510915"/>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dk2"/>
              </a:buClr>
              <a:buFont typeface="Arial"/>
              <a:buNone/>
              <a:defRPr/>
            </a:lvl6pPr>
            <a:lvl7pPr marL="0" indent="0" algn="ctr" rtl="0">
              <a:lnSpc>
                <a:spcPct val="100000"/>
              </a:lnSpc>
              <a:spcBef>
                <a:spcPts val="1200"/>
              </a:spcBef>
              <a:buClr>
                <a:schemeClr val="dk1"/>
              </a:buClr>
              <a:buFont typeface="Arial"/>
              <a:buNone/>
              <a:defRPr/>
            </a:lvl7pPr>
            <a:lvl8pPr marL="0" indent="0" algn="ctr" rtl="0">
              <a:lnSpc>
                <a:spcPct val="100000"/>
              </a:lnSpc>
              <a:spcBef>
                <a:spcPts val="1200"/>
              </a:spcBef>
              <a:buClr>
                <a:schemeClr val="dk2"/>
              </a:buClr>
              <a:buFont typeface="Arial"/>
              <a:buNone/>
              <a:defRPr/>
            </a:lvl8pPr>
            <a:lvl9pPr marL="0" indent="0" algn="ctr" rtl="0">
              <a:lnSpc>
                <a:spcPct val="100000"/>
              </a:lnSpc>
              <a:spcBef>
                <a:spcPts val="1200"/>
              </a:spcBef>
              <a:buClr>
                <a:schemeClr val="dk1"/>
              </a:buClr>
              <a:buFont typeface="Arial"/>
              <a:buNone/>
              <a:defRPr/>
            </a:lvl9pPr>
          </a:lstStyle>
          <a:p>
            <a:endParaRPr/>
          </a:p>
        </p:txBody>
      </p:sp>
      <p:sp>
        <p:nvSpPr>
          <p:cNvPr id="63" name="Shape 63"/>
          <p:cNvSpPr txBox="1">
            <a:spLocks noGrp="1"/>
          </p:cNvSpPr>
          <p:nvPr>
            <p:ph type="body" idx="2"/>
          </p:nvPr>
        </p:nvSpPr>
        <p:spPr>
          <a:xfrm>
            <a:off x="1737359" y="5513832"/>
            <a:ext cx="5669280" cy="548639"/>
          </a:xfrm>
          <a:prstGeom prst="rect">
            <a:avLst/>
          </a:prstGeom>
          <a:noFill/>
          <a:ln>
            <a:noFill/>
          </a:ln>
        </p:spPr>
        <p:txBody>
          <a:bodyPr lIns="91425" tIns="91425" rIns="91425" bIns="91425" anchor="ctr" anchorCtr="0"/>
          <a:lstStyle>
            <a:lvl1pPr marL="0" indent="0" algn="ctr" rtl="0">
              <a:lnSpc>
                <a:spcPct val="100000"/>
              </a:lnSpc>
              <a:spcBef>
                <a:spcPts val="0"/>
              </a:spcBef>
              <a:buClr>
                <a:schemeClr val="accent1"/>
              </a:buClr>
              <a:buFont typeface="Arial"/>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64" name="Shape 64"/>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67" name="Shape 67"/>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1852208" y="2026917"/>
            <a:ext cx="5439582" cy="3263749"/>
          </a:xfrm>
          <a:prstGeom prst="rect">
            <a:avLst/>
          </a:prstGeom>
          <a:solidFill>
            <a:schemeClr val="dk1"/>
          </a:solidFill>
          <a:ln w="69850" cap="flat" cmpd="dbl">
            <a:solidFill>
              <a:schemeClr val="dk1"/>
            </a:solidFill>
            <a:prstDash val="solid"/>
            <a:miter/>
            <a:headEnd type="none" w="med" len="med"/>
            <a:tailEnd type="none" w="med" len="med"/>
          </a:ln>
        </p:spPr>
      </p:sp>
      <p:sp>
        <p:nvSpPr>
          <p:cNvPr id="70" name="Shape 70"/>
          <p:cNvSpPr txBox="1">
            <a:spLocks noGrp="1"/>
          </p:cNvSpPr>
          <p:nvPr>
            <p:ph type="body" idx="1"/>
          </p:nvPr>
        </p:nvSpPr>
        <p:spPr>
          <a:xfrm>
            <a:off x="1737359" y="5516880"/>
            <a:ext cx="5669280" cy="548639"/>
          </a:xfrm>
          <a:prstGeom prst="rect">
            <a:avLst/>
          </a:prstGeom>
          <a:noFill/>
          <a:ln>
            <a:noFill/>
          </a:ln>
        </p:spPr>
        <p:txBody>
          <a:bodyPr lIns="91425" tIns="91425" rIns="91425" bIns="91425" anchor="ctr" anchorCtr="0"/>
          <a:lstStyle>
            <a:lvl1pPr marL="0" indent="0" rtl="0">
              <a:spcBef>
                <a:spcPts val="0"/>
              </a:spcBef>
              <a:buClr>
                <a:schemeClr val="dk2"/>
              </a:buClr>
              <a:buFont typeface="Garamond"/>
              <a:buNone/>
              <a:defRPr/>
            </a:lvl1pPr>
            <a:lvl2pPr marL="171450" indent="-6350" rtl="0">
              <a:spcBef>
                <a:spcPts val="0"/>
              </a:spcBef>
              <a:buClr>
                <a:schemeClr val="lt2"/>
              </a:buClr>
              <a:buFont typeface="Garamond"/>
              <a:buNone/>
              <a:defRPr/>
            </a:lvl2pPr>
            <a:lvl3pPr marL="344488" indent="-1588" rtl="0">
              <a:spcBef>
                <a:spcPts val="0"/>
              </a:spcBef>
              <a:buClr>
                <a:schemeClr val="lt2"/>
              </a:buClr>
              <a:buFont typeface="Garamond"/>
              <a:buNone/>
              <a:defRPr/>
            </a:lvl3pPr>
            <a:lvl4pPr marL="515938" indent="-7937" rtl="0">
              <a:spcBef>
                <a:spcPts val="0"/>
              </a:spcBef>
              <a:buClr>
                <a:schemeClr val="lt2"/>
              </a:buClr>
              <a:buFont typeface="Garamond"/>
              <a:buNone/>
              <a:defRPr/>
            </a:lvl4pPr>
            <a:lvl5pPr marL="688975" indent="-3175" rtl="0">
              <a:spcBef>
                <a:spcPts val="0"/>
              </a:spcBef>
              <a:buClr>
                <a:schemeClr val="lt2"/>
              </a:buClr>
              <a:buFont typeface="Garamond"/>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algn="ctr" rtl="0">
              <a:spcBef>
                <a:spcPts val="400"/>
              </a:spcBef>
              <a:buClr>
                <a:srgbClr val="FEFEFE"/>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sp>
        <p:nvSpPr>
          <p:cNvPr id="74" name="Shape 74"/>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p:nvPr/>
        </p:nvSpPr>
        <p:spPr>
          <a:xfrm>
            <a:off x="0" y="1335973"/>
            <a:ext cx="9144000" cy="552202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sp>
        <p:nvSpPr>
          <p:cNvPr id="6" name="Shape 6"/>
          <p:cNvSpPr txBox="1">
            <a:spLocks noGrp="1"/>
          </p:cNvSpPr>
          <p:nvPr>
            <p:ph type="body" idx="1"/>
          </p:nvPr>
        </p:nvSpPr>
        <p:spPr>
          <a:xfrm>
            <a:off x="457200" y="2019300"/>
            <a:ext cx="8229600" cy="4117339"/>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0" marR="0" indent="0" algn="ctr" rtl="0">
              <a:lnSpc>
                <a:spcPct val="100000"/>
              </a:lnSpc>
              <a:spcBef>
                <a:spcPts val="1200"/>
              </a:spcBef>
              <a:buClr>
                <a:schemeClr val="accent1"/>
              </a:buClr>
              <a:buFont typeface="Garamond"/>
              <a:buNone/>
              <a:defRPr/>
            </a:lvl2pPr>
            <a:lvl3pPr marL="0" marR="0" indent="0" algn="ctr" rtl="0">
              <a:lnSpc>
                <a:spcPct val="100000"/>
              </a:lnSpc>
              <a:spcBef>
                <a:spcPts val="1200"/>
              </a:spcBef>
              <a:buClr>
                <a:schemeClr val="accent1"/>
              </a:buClr>
              <a:buFont typeface="Garamond"/>
              <a:buNone/>
              <a:defRPr/>
            </a:lvl3pPr>
            <a:lvl4pPr marL="0" marR="0" indent="0" algn="ctr" rtl="0">
              <a:lnSpc>
                <a:spcPct val="100000"/>
              </a:lnSpc>
              <a:spcBef>
                <a:spcPts val="1200"/>
              </a:spcBef>
              <a:buClr>
                <a:schemeClr val="accent1"/>
              </a:buClr>
              <a:buFont typeface="Garamond"/>
              <a:buNone/>
              <a:defRPr/>
            </a:lvl4pPr>
            <a:lvl5pPr marL="0" marR="0" indent="0" algn="ctr" rtl="0">
              <a:lnSpc>
                <a:spcPct val="100000"/>
              </a:lnSpc>
              <a:spcBef>
                <a:spcPts val="1200"/>
              </a:spcBef>
              <a:buClr>
                <a:schemeClr val="accent1"/>
              </a:buClr>
              <a:buFont typeface="Garamond"/>
              <a:buNone/>
              <a:defRPr/>
            </a:lvl5pPr>
            <a:lvl6pPr marL="0" marR="0" indent="0" algn="ctr" rtl="0">
              <a:lnSpc>
                <a:spcPct val="100000"/>
              </a:lnSpc>
              <a:spcBef>
                <a:spcPts val="1200"/>
              </a:spcBef>
              <a:buClr>
                <a:schemeClr val="dk2"/>
              </a:buClr>
              <a:buFont typeface="Arial"/>
              <a:buNone/>
              <a:defRPr/>
            </a:lvl6pPr>
            <a:lvl7pPr marL="0" marR="0" indent="0" algn="ctr" rtl="0">
              <a:lnSpc>
                <a:spcPct val="100000"/>
              </a:lnSpc>
              <a:spcBef>
                <a:spcPts val="1200"/>
              </a:spcBef>
              <a:buClr>
                <a:schemeClr val="dk1"/>
              </a:buClr>
              <a:buFont typeface="Arial"/>
              <a:buNone/>
              <a:defRPr/>
            </a:lvl7pPr>
            <a:lvl8pPr marL="0" marR="0" indent="0" algn="ctr" rtl="0">
              <a:lnSpc>
                <a:spcPct val="100000"/>
              </a:lnSpc>
              <a:spcBef>
                <a:spcPts val="1200"/>
              </a:spcBef>
              <a:buClr>
                <a:schemeClr val="dk2"/>
              </a:buClr>
              <a:buFont typeface="Arial"/>
              <a:buNone/>
              <a:defRPr/>
            </a:lvl8pPr>
            <a:lvl9pPr marL="0" marR="0" indent="0" algn="ctr" rtl="0">
              <a:lnSpc>
                <a:spcPct val="100000"/>
              </a:lnSpc>
              <a:spcBef>
                <a:spcPts val="1200"/>
              </a:spcBef>
              <a:buClr>
                <a:schemeClr val="dk1"/>
              </a:buClr>
              <a:buFont typeface="Arial"/>
              <a:buNone/>
              <a:defRPr/>
            </a:lvl9pPr>
          </a:lstStyle>
          <a:p>
            <a:endParaRPr/>
          </a:p>
        </p:txBody>
      </p:sp>
      <p:sp>
        <p:nvSpPr>
          <p:cNvPr id="7" name="Shape 7"/>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200" b="1" i="0" u="none" strike="noStrike" cap="none" baseline="0">
                <a:solidFill>
                  <a:schemeClr val="dk1"/>
                </a:solidFill>
                <a:latin typeface="Garamond"/>
                <a:ea typeface="Garamond"/>
                <a:cs typeface="Garamond"/>
                <a:sym typeface="Garamond"/>
              </a:rPr>
              <a:t>‹#›</a:t>
            </a:fld>
            <a:endParaRPr lang="en-US" sz="1200" b="1" i="0" u="none" strike="noStrike" cap="none" baseline="0">
              <a:solidFill>
                <a:schemeClr val="dk1"/>
              </a:solidFill>
              <a:latin typeface="Garamond"/>
              <a:ea typeface="Garamond"/>
              <a:cs typeface="Garamond"/>
              <a:sym typeface="Garamond"/>
            </a:endParaRPr>
          </a:p>
        </p:txBody>
      </p:sp>
      <p:cxnSp>
        <p:nvCxnSpPr>
          <p:cNvPr id="10" name="Shape 10"/>
          <p:cNvCxnSpPr/>
          <p:nvPr/>
        </p:nvCxnSpPr>
        <p:spPr>
          <a:xfrm>
            <a:off x="0" y="1331436"/>
            <a:ext cx="9144000" cy="1587"/>
          </a:xfrm>
          <a:prstGeom prst="straightConnector1">
            <a:avLst/>
          </a:prstGeom>
          <a:noFill/>
          <a:ln w="12700" cap="flat" cmpd="sng">
            <a:solidFill>
              <a:srgbClr val="343437"/>
            </a:solidFill>
            <a:prstDash val="solid"/>
            <a:round/>
            <a:headEnd type="none" w="med" len="med"/>
            <a:tailEnd type="none" w="med" len="med"/>
          </a:ln>
        </p:spPr>
      </p:cxnSp>
      <p:sp>
        <p:nvSpPr>
          <p:cNvPr id="11" name="Shape 11"/>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91425" rIns="91425" bIns="91425" anchor="ctr" anchorCtr="0"/>
          <a:lstStyle>
            <a:lvl1pPr marL="0" marR="0" indent="0" algn="ctr" rtl="0">
              <a:spcBef>
                <a:spcPts val="400"/>
              </a:spcBef>
              <a:buClr>
                <a:srgbClr val="FEFEFE"/>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2438400" y="2971800"/>
            <a:ext cx="4216400" cy="1145539"/>
          </a:xfrm>
          <a:prstGeom prst="rect">
            <a:avLst/>
          </a:prstGeom>
          <a:noFill/>
          <a:ln>
            <a:noFill/>
          </a:ln>
        </p:spPr>
        <p:txBody>
          <a:bodyPr lIns="91425" tIns="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3000">
                <a:solidFill>
                  <a:srgbClr val="FEFEFE"/>
                </a:solidFill>
                <a:latin typeface="Garamond"/>
                <a:ea typeface="Garamond"/>
                <a:cs typeface="Garamond"/>
                <a:sym typeface="Garamond"/>
              </a:rPr>
              <a:t>Parent Information Night</a:t>
            </a:r>
            <a:r>
              <a:rPr lang="en-US" sz="3600">
                <a:solidFill>
                  <a:srgbClr val="FEFEFE"/>
                </a:solidFill>
                <a:latin typeface="Garamond"/>
                <a:ea typeface="Garamond"/>
                <a:cs typeface="Garamond"/>
                <a:sym typeface="Garamond"/>
              </a:rPr>
              <a:t> </a:t>
            </a:r>
          </a:p>
        </p:txBody>
      </p:sp>
      <p:sp>
        <p:nvSpPr>
          <p:cNvPr id="91" name="Shape 91"/>
          <p:cNvSpPr txBox="1">
            <a:spLocks noGrp="1"/>
          </p:cNvSpPr>
          <p:nvPr>
            <p:ph type="title"/>
          </p:nvPr>
        </p:nvSpPr>
        <p:spPr>
          <a:xfrm>
            <a:off x="2438400" y="2362200"/>
            <a:ext cx="4364181" cy="599440"/>
          </a:xfrm>
          <a:prstGeom prst="rect">
            <a:avLst/>
          </a:prstGeom>
          <a:noFill/>
          <a:ln>
            <a:noFill/>
          </a:ln>
        </p:spPr>
        <p:txBody>
          <a:bodyPr lIns="91425" tIns="45700" rIns="91425" bIns="0" anchor="b" anchorCtr="0">
            <a:noAutofit/>
          </a:bodyPr>
          <a:lstStyle/>
          <a:p>
            <a:pPr marL="0" marR="0" lvl="0" indent="0" algn="ctr" rtl="0">
              <a:spcBef>
                <a:spcPts val="0"/>
              </a:spcBef>
              <a:buClr>
                <a:srgbClr val="FEFEFE"/>
              </a:buClr>
              <a:buSzPct val="25000"/>
              <a:buFont typeface="Garamond"/>
              <a:buNone/>
            </a:pPr>
            <a:r>
              <a:rPr lang="en-US" sz="3600" b="1">
                <a:solidFill>
                  <a:srgbClr val="FEFEFE"/>
                </a:solidFill>
                <a:latin typeface="Garamond"/>
                <a:ea typeface="Garamond"/>
                <a:cs typeface="Garamond"/>
                <a:sym typeface="Garamond"/>
              </a:rPr>
              <a:t>SFA Reading Wings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68475" y="3609475"/>
            <a:ext cx="7944000" cy="2980800"/>
          </a:xfrm>
          <a:prstGeom prst="rect">
            <a:avLst/>
          </a:prstGeom>
        </p:spPr>
        <p:txBody>
          <a:bodyPr lIns="91425" tIns="91425" rIns="91425" bIns="91425" anchor="t" anchorCtr="0">
            <a:noAutofit/>
          </a:bodyPr>
          <a:lstStyle/>
          <a:p>
            <a:pPr marL="457200" lvl="0" indent="-368300" algn="l" rtl="0">
              <a:spcBef>
                <a:spcPts val="0"/>
              </a:spcBef>
              <a:buSzPct val="100000"/>
              <a:buFont typeface="Garamond"/>
              <a:buChar char="●"/>
            </a:pPr>
            <a:r>
              <a:rPr lang="en-US" sz="2200">
                <a:latin typeface="Garamond"/>
                <a:ea typeface="Garamond"/>
                <a:cs typeface="Garamond"/>
                <a:sym typeface="Garamond"/>
              </a:rPr>
              <a:t>Partners take turn reading pages. </a:t>
            </a:r>
          </a:p>
          <a:p>
            <a:pPr marL="457200" lvl="0" indent="-368300" algn="l" rtl="0">
              <a:spcBef>
                <a:spcPts val="0"/>
              </a:spcBef>
              <a:buSzPct val="100000"/>
              <a:buFont typeface="Garamond"/>
              <a:buChar char="●"/>
            </a:pPr>
            <a:r>
              <a:rPr lang="en-US" sz="2200">
                <a:latin typeface="Garamond"/>
                <a:ea typeface="Garamond"/>
                <a:cs typeface="Garamond"/>
                <a:sym typeface="Garamond"/>
              </a:rPr>
              <a:t>After each page is read, the other partner should restate what was just read.</a:t>
            </a:r>
          </a:p>
          <a:p>
            <a:pPr marL="457200" lvl="0" indent="-368300" algn="l" rtl="0">
              <a:spcBef>
                <a:spcPts val="0"/>
              </a:spcBef>
              <a:buSzPct val="100000"/>
              <a:buFont typeface="Garamond"/>
              <a:buChar char="●"/>
            </a:pPr>
            <a:r>
              <a:rPr lang="en-US" sz="2200">
                <a:latin typeface="Garamond"/>
                <a:ea typeface="Garamond"/>
                <a:cs typeface="Garamond"/>
                <a:sym typeface="Garamond"/>
              </a:rPr>
              <a:t>Once the partner reading is complete, students move onto silent reading on their own. </a:t>
            </a:r>
          </a:p>
          <a:p>
            <a:pPr marL="457200" lvl="0" indent="-368300" algn="l">
              <a:spcBef>
                <a:spcPts val="0"/>
              </a:spcBef>
              <a:buSzPct val="100000"/>
              <a:buFont typeface="Garamond"/>
              <a:buChar char="●"/>
            </a:pPr>
            <a:r>
              <a:rPr lang="en-US" sz="2200">
                <a:latin typeface="Garamond"/>
                <a:ea typeface="Garamond"/>
                <a:cs typeface="Garamond"/>
                <a:sym typeface="Garamond"/>
              </a:rPr>
              <a:t>When both partners are done silently reading, they should retell what they just read with each other. </a:t>
            </a:r>
          </a:p>
        </p:txBody>
      </p:sp>
      <p:sp>
        <p:nvSpPr>
          <p:cNvPr id="152" name="Shape 152"/>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a:spcBef>
                <a:spcPts val="0"/>
              </a:spcBef>
              <a:buNone/>
            </a:pPr>
            <a:r>
              <a:rPr lang="en-US" sz="3600" dirty="0">
                <a:solidFill>
                  <a:srgbClr val="FFFFFF"/>
                </a:solidFill>
                <a:latin typeface="Garamond"/>
                <a:ea typeface="Garamond"/>
                <a:cs typeface="Garamond"/>
                <a:sym typeface="Garamond"/>
              </a:rPr>
              <a:t>Partner Work</a:t>
            </a:r>
          </a:p>
        </p:txBody>
      </p:sp>
      <p:pic>
        <p:nvPicPr>
          <p:cNvPr id="153" name="Shape 153"/>
          <p:cNvPicPr preferRelativeResize="0"/>
          <p:nvPr/>
        </p:nvPicPr>
        <p:blipFill>
          <a:blip r:embed="rId3">
            <a:alphaModFix/>
          </a:blip>
          <a:stretch>
            <a:fillRect/>
          </a:stretch>
        </p:blipFill>
        <p:spPr>
          <a:xfrm>
            <a:off x="600075" y="1805300"/>
            <a:ext cx="7943850" cy="17335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1602449"/>
            <a:ext cx="5638800" cy="5223956"/>
          </a:xfrm>
          <a:prstGeom prst="rect">
            <a:avLst/>
          </a:prstGeom>
        </p:spPr>
      </p:pic>
      <p:sp>
        <p:nvSpPr>
          <p:cNvPr id="3" name="Title 2"/>
          <p:cNvSpPr>
            <a:spLocks noGrp="1"/>
          </p:cNvSpPr>
          <p:nvPr>
            <p:ph type="title"/>
          </p:nvPr>
        </p:nvSpPr>
        <p:spPr/>
        <p:txBody>
          <a:bodyPr/>
          <a:lstStyle/>
          <a:p>
            <a:r>
              <a:rPr lang="en-US" sz="2400" dirty="0" smtClean="0">
                <a:solidFill>
                  <a:schemeClr val="bg1"/>
                </a:solidFill>
                <a:latin typeface="Garamond" panose="02020404030301010803" pitchFamily="18" charset="0"/>
              </a:rPr>
              <a:t>Unlock a Reading Question</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8116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304075" y="2613399"/>
            <a:ext cx="7405200" cy="4104899"/>
          </a:xfrm>
          <a:prstGeom prst="rect">
            <a:avLst/>
          </a:prstGeom>
        </p:spPr>
        <p:txBody>
          <a:bodyPr lIns="91425" tIns="91425" rIns="91425" bIns="91425" anchor="t" anchorCtr="0">
            <a:noAutofit/>
          </a:bodyPr>
          <a:lstStyle/>
          <a:p>
            <a:pPr marL="457200" lvl="0" indent="-381000" algn="l" rtl="0">
              <a:spcBef>
                <a:spcPts val="0"/>
              </a:spcBef>
              <a:buSzPct val="100000"/>
              <a:buChar char="●"/>
            </a:pPr>
            <a:r>
              <a:rPr lang="en-US" sz="2400">
                <a:latin typeface="Garamond"/>
                <a:ea typeface="Garamond"/>
                <a:cs typeface="Garamond"/>
                <a:sym typeface="Garamond"/>
              </a:rPr>
              <a:t>Each student on the team has a job and jobs rotate during the cycle allowing each student the opportunity to be a leader.</a:t>
            </a:r>
          </a:p>
          <a:p>
            <a:pPr marL="457200" lvl="0" indent="-381000" algn="l" rtl="0">
              <a:spcBef>
                <a:spcPts val="0"/>
              </a:spcBef>
              <a:buSzPct val="100000"/>
              <a:buChar char="●"/>
            </a:pPr>
            <a:r>
              <a:rPr lang="en-US" sz="2400">
                <a:latin typeface="Garamond"/>
                <a:ea typeface="Garamond"/>
                <a:cs typeface="Garamond"/>
                <a:sym typeface="Garamond"/>
              </a:rPr>
              <a:t>The leader's job is to facilitate the group discussion for every question. </a:t>
            </a:r>
          </a:p>
          <a:p>
            <a:pPr marL="457200" lvl="0" indent="-381000" algn="l" rtl="0">
              <a:spcBef>
                <a:spcPts val="0"/>
              </a:spcBef>
              <a:buSzPct val="100000"/>
              <a:buChar char="●"/>
            </a:pPr>
            <a:r>
              <a:rPr lang="en-US" sz="2400">
                <a:latin typeface="Garamond"/>
                <a:ea typeface="Garamond"/>
                <a:cs typeface="Garamond"/>
                <a:sym typeface="Garamond"/>
              </a:rPr>
              <a:t>Each member has the opportunity to agree or disagree, as well as add any information to the given answer. </a:t>
            </a:r>
          </a:p>
          <a:p>
            <a:pPr marL="457200" lvl="0" indent="-381000" algn="l" rtl="0">
              <a:spcBef>
                <a:spcPts val="0"/>
              </a:spcBef>
              <a:buSzPct val="100000"/>
              <a:buChar char="●"/>
            </a:pPr>
            <a:r>
              <a:rPr lang="en-US" sz="2400">
                <a:latin typeface="Garamond"/>
                <a:ea typeface="Garamond"/>
                <a:cs typeface="Garamond"/>
                <a:sym typeface="Garamond"/>
              </a:rPr>
              <a:t>Students are also expected to find specific details from the book to support their answers. </a:t>
            </a:r>
          </a:p>
          <a:p>
            <a:pPr marL="457200" lvl="0" indent="-381000" algn="l" rtl="0">
              <a:spcBef>
                <a:spcPts val="0"/>
              </a:spcBef>
              <a:buSzPct val="100000"/>
              <a:buFont typeface="Garamond"/>
              <a:buChar char="●"/>
            </a:pPr>
            <a:r>
              <a:rPr lang="en-US" sz="2400">
                <a:latin typeface="Garamond"/>
                <a:ea typeface="Garamond"/>
                <a:cs typeface="Garamond"/>
                <a:sym typeface="Garamond"/>
              </a:rPr>
              <a:t>Students are chosen randomly to share their answer for each team talk question. </a:t>
            </a:r>
          </a:p>
          <a:p>
            <a:pPr>
              <a:spcBef>
                <a:spcPts val="0"/>
              </a:spcBef>
              <a:buNone/>
            </a:pPr>
            <a:endParaRPr/>
          </a:p>
        </p:txBody>
      </p:sp>
      <p:sp>
        <p:nvSpPr>
          <p:cNvPr id="159" name="Shape 159"/>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a:spcBef>
                <a:spcPts val="0"/>
              </a:spcBef>
              <a:buNone/>
            </a:pPr>
            <a:r>
              <a:rPr lang="en-US" sz="3600">
                <a:solidFill>
                  <a:srgbClr val="FFFFFF"/>
                </a:solidFill>
                <a:latin typeface="Garamond"/>
                <a:ea typeface="Garamond"/>
                <a:cs typeface="Garamond"/>
                <a:sym typeface="Garamond"/>
              </a:rPr>
              <a:t>Team Work</a:t>
            </a:r>
          </a:p>
        </p:txBody>
      </p:sp>
      <p:pic>
        <p:nvPicPr>
          <p:cNvPr id="160" name="Shape 160"/>
          <p:cNvPicPr preferRelativeResize="0"/>
          <p:nvPr/>
        </p:nvPicPr>
        <p:blipFill>
          <a:blip r:embed="rId3">
            <a:alphaModFix/>
          </a:blip>
          <a:stretch>
            <a:fillRect/>
          </a:stretch>
        </p:blipFill>
        <p:spPr>
          <a:xfrm>
            <a:off x="993800" y="2032362"/>
            <a:ext cx="7505700" cy="581025"/>
          </a:xfrm>
          <a:prstGeom prst="rect">
            <a:avLst/>
          </a:prstGeom>
          <a:noFill/>
          <a:ln w="19050" cap="flat" cmpd="sng">
            <a:solidFill>
              <a:srgbClr val="0000FF"/>
            </a:solidFill>
            <a:prstDash val="solid"/>
            <a:round/>
            <a:headEnd type="none" w="med" len="med"/>
            <a:tailEnd type="none" w="med" len="me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a:spcBef>
                <a:spcPts val="0"/>
              </a:spcBef>
              <a:buClr>
                <a:schemeClr val="dk1"/>
              </a:buClr>
              <a:buSzPct val="30555"/>
              <a:buFont typeface="Arial"/>
              <a:buNone/>
            </a:pPr>
            <a:r>
              <a:rPr lang="en-US" sz="3600">
                <a:solidFill>
                  <a:srgbClr val="FFFFFF"/>
                </a:solidFill>
                <a:latin typeface="Garamond"/>
                <a:ea typeface="Garamond"/>
                <a:cs typeface="Garamond"/>
                <a:sym typeface="Garamond"/>
              </a:rPr>
              <a:t>Team Work</a:t>
            </a:r>
          </a:p>
        </p:txBody>
      </p:sp>
      <p:pic>
        <p:nvPicPr>
          <p:cNvPr id="166" name="Shape 166"/>
          <p:cNvPicPr preferRelativeResize="0"/>
          <p:nvPr/>
        </p:nvPicPr>
        <p:blipFill>
          <a:blip r:embed="rId3">
            <a:alphaModFix/>
          </a:blip>
          <a:stretch>
            <a:fillRect/>
          </a:stretch>
        </p:blipFill>
        <p:spPr>
          <a:xfrm>
            <a:off x="326125" y="3155375"/>
            <a:ext cx="3843816" cy="2348399"/>
          </a:xfrm>
          <a:prstGeom prst="rect">
            <a:avLst/>
          </a:prstGeom>
          <a:noFill/>
          <a:ln>
            <a:noFill/>
          </a:ln>
        </p:spPr>
      </p:pic>
      <p:sp>
        <p:nvSpPr>
          <p:cNvPr id="167" name="Shape 167"/>
          <p:cNvSpPr txBox="1"/>
          <p:nvPr/>
        </p:nvSpPr>
        <p:spPr>
          <a:xfrm>
            <a:off x="1410750" y="1804750"/>
            <a:ext cx="6322500" cy="803400"/>
          </a:xfrm>
          <a:prstGeom prst="rect">
            <a:avLst/>
          </a:prstGeom>
          <a:noFill/>
          <a:ln>
            <a:noFill/>
          </a:ln>
        </p:spPr>
        <p:txBody>
          <a:bodyPr lIns="91425" tIns="91425" rIns="91425" bIns="91425" anchor="t" anchorCtr="0">
            <a:noAutofit/>
          </a:bodyPr>
          <a:lstStyle/>
          <a:p>
            <a:pPr algn="ctr">
              <a:spcBef>
                <a:spcPts val="0"/>
              </a:spcBef>
              <a:buNone/>
            </a:pPr>
            <a:r>
              <a:rPr lang="en-US" sz="3600">
                <a:latin typeface="Garamond"/>
                <a:ea typeface="Garamond"/>
                <a:cs typeface="Garamond"/>
                <a:sym typeface="Garamond"/>
              </a:rPr>
              <a:t>How is Team Talk graded?</a:t>
            </a:r>
          </a:p>
        </p:txBody>
      </p:sp>
      <p:pic>
        <p:nvPicPr>
          <p:cNvPr id="168" name="Shape 168"/>
          <p:cNvPicPr preferRelativeResize="0"/>
          <p:nvPr/>
        </p:nvPicPr>
        <p:blipFill>
          <a:blip r:embed="rId4">
            <a:alphaModFix/>
          </a:blip>
          <a:stretch>
            <a:fillRect/>
          </a:stretch>
        </p:blipFill>
        <p:spPr>
          <a:xfrm>
            <a:off x="4762174" y="3155374"/>
            <a:ext cx="4248074" cy="23483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676398"/>
            <a:ext cx="8229600" cy="4075176"/>
          </a:xfrm>
        </p:spPr>
        <p:txBody>
          <a:bodyPr/>
          <a:lstStyle/>
          <a:p>
            <a:pPr algn="l"/>
            <a:r>
              <a:rPr lang="en-US" sz="3600" b="1" dirty="0"/>
              <a:t>R</a:t>
            </a:r>
            <a:r>
              <a:rPr lang="en-US" sz="2000" dirty="0"/>
              <a:t>estate the question</a:t>
            </a:r>
          </a:p>
          <a:p>
            <a:pPr algn="l"/>
            <a:r>
              <a:rPr lang="en-US" sz="2000" dirty="0"/>
              <a:t>Restate the question by turning it into a statement.</a:t>
            </a:r>
          </a:p>
          <a:p>
            <a:pPr algn="l"/>
            <a:r>
              <a:rPr lang="en-US" sz="3600" b="1" dirty="0" smtClean="0"/>
              <a:t>A</a:t>
            </a:r>
            <a:r>
              <a:rPr lang="en-US" sz="2000" dirty="0" smtClean="0"/>
              <a:t>nswer </a:t>
            </a:r>
            <a:r>
              <a:rPr lang="en-US" sz="2000" dirty="0"/>
              <a:t>the question</a:t>
            </a:r>
          </a:p>
          <a:p>
            <a:pPr algn="l"/>
            <a:r>
              <a:rPr lang="en-US" sz="2000" dirty="0"/>
              <a:t>Answer all parts of the </a:t>
            </a:r>
            <a:r>
              <a:rPr lang="en-US" sz="2000" dirty="0" smtClean="0"/>
              <a:t>question.</a:t>
            </a:r>
          </a:p>
          <a:p>
            <a:pPr algn="l"/>
            <a:r>
              <a:rPr lang="en-US" sz="3600" b="1" dirty="0" smtClean="0"/>
              <a:t>C</a:t>
            </a:r>
            <a:r>
              <a:rPr lang="en-US" sz="2000" dirty="0" smtClean="0"/>
              <a:t>ite </a:t>
            </a:r>
            <a:r>
              <a:rPr lang="en-US" sz="2000" dirty="0"/>
              <a:t>evidence </a:t>
            </a:r>
          </a:p>
          <a:p>
            <a:pPr algn="l"/>
            <a:r>
              <a:rPr lang="en-US" sz="2000" dirty="0"/>
              <a:t>Give examples and evidence form the text.</a:t>
            </a:r>
          </a:p>
          <a:p>
            <a:pPr algn="l"/>
            <a:r>
              <a:rPr lang="en-US" sz="2000" dirty="0"/>
              <a:t>“the text states…’  “in paragraph 4…”</a:t>
            </a:r>
          </a:p>
          <a:p>
            <a:pPr algn="l"/>
            <a:r>
              <a:rPr lang="en-US" sz="3600" b="1" dirty="0" smtClean="0"/>
              <a:t>E</a:t>
            </a:r>
            <a:r>
              <a:rPr lang="en-US" sz="2000" dirty="0" smtClean="0"/>
              <a:t>xplain </a:t>
            </a:r>
            <a:endParaRPr lang="en-US" sz="2000" dirty="0"/>
          </a:p>
          <a:p>
            <a:pPr algn="l"/>
            <a:r>
              <a:rPr lang="en-US" sz="2000" dirty="0"/>
              <a:t>Explain how your evidence supports your answer.</a:t>
            </a:r>
          </a:p>
          <a:p>
            <a:pPr algn="l"/>
            <a:r>
              <a:rPr lang="en-US" sz="2000" dirty="0"/>
              <a:t>“this shows that…”  “this means…”</a:t>
            </a:r>
          </a:p>
          <a:p>
            <a:endParaRPr lang="en-US" dirty="0"/>
          </a:p>
        </p:txBody>
      </p:sp>
      <p:sp>
        <p:nvSpPr>
          <p:cNvPr id="3" name="Title 2"/>
          <p:cNvSpPr>
            <a:spLocks noGrp="1"/>
          </p:cNvSpPr>
          <p:nvPr>
            <p:ph type="title"/>
          </p:nvPr>
        </p:nvSpPr>
        <p:spPr/>
        <p:txBody>
          <a:bodyPr/>
          <a:lstStyle/>
          <a:p>
            <a:r>
              <a:rPr lang="en-US" sz="2400" b="1" dirty="0" smtClean="0">
                <a:solidFill>
                  <a:schemeClr val="bg1"/>
                </a:solidFill>
              </a:rPr>
              <a:t>RACE Answers</a:t>
            </a:r>
            <a:endParaRPr lang="en-US" sz="2400" b="1" dirty="0">
              <a:solidFill>
                <a:schemeClr val="bg1"/>
              </a:solidFill>
            </a:endParaRPr>
          </a:p>
        </p:txBody>
      </p:sp>
    </p:spTree>
    <p:extLst>
      <p:ext uri="{BB962C8B-B14F-4D97-AF65-F5344CB8AC3E}">
        <p14:creationId xmlns:p14="http://schemas.microsoft.com/office/powerpoint/2010/main" val="415769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32684221"/>
              </p:ext>
            </p:extLst>
          </p:nvPr>
        </p:nvGraphicFramePr>
        <p:xfrm>
          <a:off x="533400" y="1676396"/>
          <a:ext cx="8077201" cy="5029204"/>
        </p:xfrm>
        <a:graphic>
          <a:graphicData uri="http://schemas.openxmlformats.org/drawingml/2006/table">
            <a:tbl>
              <a:tblPr/>
              <a:tblGrid>
                <a:gridCol w="1796180">
                  <a:extLst>
                    <a:ext uri="{9D8B030D-6E8A-4147-A177-3AD203B41FA5}">
                      <a16:colId xmlns:a16="http://schemas.microsoft.com/office/drawing/2014/main" val="2338243139"/>
                    </a:ext>
                  </a:extLst>
                </a:gridCol>
                <a:gridCol w="1322739">
                  <a:extLst>
                    <a:ext uri="{9D8B030D-6E8A-4147-A177-3AD203B41FA5}">
                      <a16:colId xmlns:a16="http://schemas.microsoft.com/office/drawing/2014/main" val="2584125336"/>
                    </a:ext>
                  </a:extLst>
                </a:gridCol>
                <a:gridCol w="1519474">
                  <a:extLst>
                    <a:ext uri="{9D8B030D-6E8A-4147-A177-3AD203B41FA5}">
                      <a16:colId xmlns:a16="http://schemas.microsoft.com/office/drawing/2014/main" val="3166650102"/>
                    </a:ext>
                  </a:extLst>
                </a:gridCol>
                <a:gridCol w="1679418">
                  <a:extLst>
                    <a:ext uri="{9D8B030D-6E8A-4147-A177-3AD203B41FA5}">
                      <a16:colId xmlns:a16="http://schemas.microsoft.com/office/drawing/2014/main" val="1105128325"/>
                    </a:ext>
                  </a:extLst>
                </a:gridCol>
                <a:gridCol w="1759390">
                  <a:extLst>
                    <a:ext uri="{9D8B030D-6E8A-4147-A177-3AD203B41FA5}">
                      <a16:colId xmlns:a16="http://schemas.microsoft.com/office/drawing/2014/main" val="2461286530"/>
                    </a:ext>
                  </a:extLst>
                </a:gridCol>
              </a:tblGrid>
              <a:tr h="1399388">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200" b="1" i="0" u="none" strike="noStrike" dirty="0">
                          <a:solidFill>
                            <a:srgbClr val="000000"/>
                          </a:solidFill>
                          <a:effectLst/>
                          <a:latin typeface="Calibri" panose="020F0502020204030204" pitchFamily="34" charset="0"/>
                        </a:rPr>
                        <a:t>Level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200" b="1" i="0" u="none" strike="noStrike" dirty="0">
                          <a:solidFill>
                            <a:srgbClr val="000000"/>
                          </a:solidFill>
                          <a:effectLst/>
                          <a:latin typeface="Calibri" panose="020F0502020204030204" pitchFamily="34" charset="0"/>
                        </a:rPr>
                        <a:t>Level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200" b="1" i="0" u="none" strike="noStrike" dirty="0">
                          <a:solidFill>
                            <a:srgbClr val="000000"/>
                          </a:solidFill>
                          <a:effectLst/>
                          <a:latin typeface="Calibri" panose="020F0502020204030204" pitchFamily="34" charset="0"/>
                        </a:rPr>
                        <a:t>Level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200" b="1" i="0" u="none" strike="noStrike" dirty="0">
                          <a:solidFill>
                            <a:srgbClr val="000000"/>
                          </a:solidFill>
                          <a:effectLst/>
                          <a:latin typeface="Calibri" panose="020F0502020204030204" pitchFamily="34" charset="0"/>
                        </a:rPr>
                        <a:t>Level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199983"/>
                  </a:ext>
                </a:extLst>
              </a:tr>
              <a:tr h="907454">
                <a:tc>
                  <a:txBody>
                    <a:bodyPr/>
                    <a:lstStyle/>
                    <a:p>
                      <a:pPr algn="ctr" fontAlgn="ctr"/>
                      <a:r>
                        <a:rPr lang="en-US" sz="4400" b="1" i="0" u="none" strike="noStrike" dirty="0">
                          <a:solidFill>
                            <a:srgbClr val="7030A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2pts.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2pts.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1pt.</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200" b="1" i="0" u="none" strike="noStrike" dirty="0">
                          <a:solidFill>
                            <a:srgbClr val="000000"/>
                          </a:solidFill>
                          <a:effectLst/>
                          <a:latin typeface="Calibri" panose="020F0502020204030204" pitchFamily="34" charset="0"/>
                        </a:rPr>
                        <a:t> </a:t>
                      </a:r>
                      <a:r>
                        <a:rPr lang="en-US" sz="3200" b="1" i="0" u="none" strike="noStrike" dirty="0" smtClean="0">
                          <a:solidFill>
                            <a:srgbClr val="000000"/>
                          </a:solidFill>
                          <a:effectLst/>
                          <a:latin typeface="Calibri" panose="020F0502020204030204" pitchFamily="34" charset="0"/>
                        </a:rPr>
                        <a:t>1pt.</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970231"/>
                  </a:ext>
                </a:extLst>
              </a:tr>
              <a:tr h="907454">
                <a:tc>
                  <a:txBody>
                    <a:bodyPr/>
                    <a:lstStyle/>
                    <a:p>
                      <a:pPr algn="ctr" fontAlgn="ctr"/>
                      <a:r>
                        <a:rPr lang="en-US" sz="4400" b="1" i="0" u="none" strike="noStrike" dirty="0">
                          <a:solidFill>
                            <a:srgbClr val="7030A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5pts.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3pts.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4pts.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200" b="1" i="0" u="none" strike="noStrike" dirty="0">
                          <a:solidFill>
                            <a:srgbClr val="000000"/>
                          </a:solidFill>
                          <a:effectLst/>
                          <a:latin typeface="Calibri" panose="020F0502020204030204" pitchFamily="34" charset="0"/>
                        </a:rPr>
                        <a:t> </a:t>
                      </a:r>
                      <a:r>
                        <a:rPr lang="en-US" sz="3200" b="1" i="0" u="none" strike="noStrike" dirty="0" smtClean="0">
                          <a:solidFill>
                            <a:srgbClr val="000000"/>
                          </a:solidFill>
                          <a:effectLst/>
                          <a:latin typeface="Calibri" panose="020F0502020204030204" pitchFamily="34" charset="0"/>
                        </a:rPr>
                        <a:t>4pts.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316313"/>
                  </a:ext>
                </a:extLst>
              </a:tr>
              <a:tr h="907454">
                <a:tc>
                  <a:txBody>
                    <a:bodyPr/>
                    <a:lstStyle/>
                    <a:p>
                      <a:pPr algn="ctr" fontAlgn="ctr"/>
                      <a:r>
                        <a:rPr lang="en-US" sz="4400" b="1" i="0" u="none" strike="noStrike" dirty="0">
                          <a:solidFill>
                            <a:srgbClr val="7030A0"/>
                          </a:solidFill>
                          <a:effectLst/>
                          <a:latin typeface="Calibri" panose="020F050202020403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3pts.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3pts.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3pts.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200" b="1" i="0" u="none" strike="noStrike" dirty="0">
                          <a:solidFill>
                            <a:srgbClr val="000000"/>
                          </a:solidFill>
                          <a:effectLst/>
                          <a:latin typeface="Calibri" panose="020F0502020204030204" pitchFamily="34" charset="0"/>
                        </a:rPr>
                        <a:t> </a:t>
                      </a:r>
                      <a:r>
                        <a:rPr lang="en-US" sz="3200" b="1" i="0" u="none" strike="noStrike" dirty="0" smtClean="0">
                          <a:solidFill>
                            <a:srgbClr val="000000"/>
                          </a:solidFill>
                          <a:effectLst/>
                          <a:latin typeface="Calibri" panose="020F0502020204030204" pitchFamily="34" charset="0"/>
                        </a:rPr>
                        <a:t>2pts.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304699"/>
                  </a:ext>
                </a:extLst>
              </a:tr>
              <a:tr h="907454">
                <a:tc>
                  <a:txBody>
                    <a:bodyPr/>
                    <a:lstStyle/>
                    <a:p>
                      <a:pPr algn="ctr" fontAlgn="ctr"/>
                      <a:r>
                        <a:rPr lang="en-US" sz="4400" b="1" i="0" u="none" strike="noStrike" dirty="0">
                          <a:solidFill>
                            <a:srgbClr val="7030A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2pts.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3200" b="1" i="0" u="none" strike="noStrike" dirty="0" smtClean="0">
                          <a:solidFill>
                            <a:srgbClr val="000000"/>
                          </a:solidFill>
                          <a:effectLst/>
                          <a:latin typeface="Calibri" panose="020F0502020204030204" pitchFamily="34" charset="0"/>
                        </a:rPr>
                        <a:t>2pts.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200" b="1" i="0" u="none" strike="noStrike" dirty="0">
                          <a:solidFill>
                            <a:srgbClr val="000000"/>
                          </a:solidFill>
                          <a:effectLst/>
                          <a:latin typeface="Calibri" panose="020F0502020204030204" pitchFamily="34" charset="0"/>
                        </a:rPr>
                        <a:t> </a:t>
                      </a:r>
                      <a:r>
                        <a:rPr lang="en-US" sz="3200" b="1" i="0" u="none" strike="noStrike" dirty="0" smtClean="0">
                          <a:solidFill>
                            <a:srgbClr val="000000"/>
                          </a:solidFill>
                          <a:effectLst/>
                          <a:latin typeface="Calibri" panose="020F0502020204030204" pitchFamily="34" charset="0"/>
                        </a:rPr>
                        <a:t>3pts.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952050"/>
                  </a:ext>
                </a:extLst>
              </a:tr>
            </a:tbl>
          </a:graphicData>
        </a:graphic>
      </p:graphicFrame>
      <p:sp>
        <p:nvSpPr>
          <p:cNvPr id="3" name="Title 2"/>
          <p:cNvSpPr>
            <a:spLocks noGrp="1"/>
          </p:cNvSpPr>
          <p:nvPr>
            <p:ph type="title"/>
          </p:nvPr>
        </p:nvSpPr>
        <p:spPr/>
        <p:txBody>
          <a:bodyPr/>
          <a:lstStyle/>
          <a:p>
            <a:r>
              <a:rPr lang="en-US" sz="2400" dirty="0" smtClean="0">
                <a:solidFill>
                  <a:schemeClr val="bg1"/>
                </a:solidFill>
                <a:latin typeface="Garamond" panose="02020404030301010803" pitchFamily="18" charset="0"/>
              </a:rPr>
              <a:t>RACE Rubric Wings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3383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2020824"/>
            <a:ext cx="8229600" cy="4075199"/>
          </a:xfrm>
          <a:prstGeom prst="rect">
            <a:avLst/>
          </a:prstGeom>
        </p:spPr>
        <p:txBody>
          <a:bodyPr lIns="91425" tIns="91425" rIns="91425" bIns="91425" anchor="t" anchorCtr="0">
            <a:noAutofit/>
          </a:bodyPr>
          <a:lstStyle/>
          <a:p>
            <a:pPr>
              <a:spcBef>
                <a:spcPts val="0"/>
              </a:spcBef>
              <a:buNone/>
            </a:pPr>
            <a:endParaRPr/>
          </a:p>
        </p:txBody>
      </p:sp>
      <p:sp>
        <p:nvSpPr>
          <p:cNvPr id="181" name="Shape 181"/>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a:spcBef>
                <a:spcPts val="0"/>
              </a:spcBef>
              <a:buNone/>
            </a:pPr>
            <a:r>
              <a:rPr lang="en-US" sz="3600">
                <a:solidFill>
                  <a:srgbClr val="FFFFFF"/>
                </a:solidFill>
                <a:latin typeface="Garamond"/>
                <a:ea typeface="Garamond"/>
                <a:cs typeface="Garamond"/>
                <a:sym typeface="Garamond"/>
              </a:rPr>
              <a:t>WORD POWER</a:t>
            </a:r>
          </a:p>
        </p:txBody>
      </p:sp>
      <p:pic>
        <p:nvPicPr>
          <p:cNvPr id="182" name="Shape 182"/>
          <p:cNvPicPr preferRelativeResize="0"/>
          <p:nvPr/>
        </p:nvPicPr>
        <p:blipFill>
          <a:blip r:embed="rId3">
            <a:alphaModFix/>
          </a:blip>
          <a:stretch>
            <a:fillRect/>
          </a:stretch>
        </p:blipFill>
        <p:spPr>
          <a:xfrm>
            <a:off x="457200" y="2066849"/>
            <a:ext cx="7945874" cy="3069424"/>
          </a:xfrm>
          <a:prstGeom prst="rect">
            <a:avLst/>
          </a:prstGeom>
          <a:noFill/>
          <a:ln>
            <a:noFill/>
          </a:ln>
        </p:spPr>
      </p:pic>
      <p:cxnSp>
        <p:nvCxnSpPr>
          <p:cNvPr id="183" name="Shape 183"/>
          <p:cNvCxnSpPr/>
          <p:nvPr/>
        </p:nvCxnSpPr>
        <p:spPr>
          <a:xfrm>
            <a:off x="496237" y="5136275"/>
            <a:ext cx="7867800" cy="9599"/>
          </a:xfrm>
          <a:prstGeom prst="straightConnector1">
            <a:avLst/>
          </a:prstGeom>
          <a:noFill/>
          <a:ln w="28575" cap="flat" cmpd="sng">
            <a:solidFill>
              <a:srgbClr val="000000"/>
            </a:solidFill>
            <a:prstDash val="solid"/>
            <a:round/>
            <a:headEnd type="none" w="lg" len="lg"/>
            <a:tailEnd type="none" w="lg" len="lg"/>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457200" y="2020825"/>
            <a:ext cx="8229600" cy="4212000"/>
          </a:xfrm>
          <a:prstGeom prst="rect">
            <a:avLst/>
          </a:prstGeom>
          <a:noFill/>
          <a:ln>
            <a:noFill/>
          </a:ln>
        </p:spPr>
        <p:txBody>
          <a:bodyPr lIns="91425" tIns="45700" rIns="91425" bIns="45700" anchor="t" anchorCtr="0">
            <a:noAutofit/>
          </a:bodyPr>
          <a:lstStyle/>
          <a:p>
            <a:pPr marL="571500" marR="0" lvl="0" indent="-533400" algn="l" rtl="0">
              <a:lnSpc>
                <a:spcPct val="100000"/>
              </a:lnSpc>
              <a:spcBef>
                <a:spcPts val="0"/>
              </a:spcBef>
              <a:spcAft>
                <a:spcPts val="0"/>
              </a:spcAft>
              <a:buClr>
                <a:srgbClr val="666666"/>
              </a:buClr>
              <a:buSzPct val="100000"/>
              <a:buFont typeface="Arial"/>
              <a:buChar char="•"/>
            </a:pPr>
            <a:r>
              <a:rPr lang="en-US" sz="3000" b="0" i="0" u="none" strike="noStrike" cap="none" baseline="0">
                <a:solidFill>
                  <a:schemeClr val="dk1"/>
                </a:solidFill>
                <a:latin typeface="Garamond"/>
                <a:ea typeface="Garamond"/>
                <a:cs typeface="Garamond"/>
                <a:sym typeface="Garamond"/>
              </a:rPr>
              <a:t>Why is fluency important?</a:t>
            </a:r>
          </a:p>
          <a:p>
            <a:pPr marL="457200" lvl="0" indent="0" algn="l" rtl="0">
              <a:spcBef>
                <a:spcPts val="0"/>
              </a:spcBef>
              <a:buNone/>
            </a:pPr>
            <a:r>
              <a:rPr lang="en-US" sz="1800">
                <a:solidFill>
                  <a:schemeClr val="dk1"/>
                </a:solidFill>
                <a:latin typeface="Garamond"/>
                <a:ea typeface="Garamond"/>
                <a:cs typeface="Garamond"/>
                <a:sym typeface="Garamond"/>
              </a:rPr>
              <a:t>   Research has been done that shows a direct correlation between fluency and  </a:t>
            </a:r>
          </a:p>
          <a:p>
            <a:pPr lvl="0" algn="l" rtl="0">
              <a:spcBef>
                <a:spcPts val="0"/>
              </a:spcBef>
              <a:buClr>
                <a:srgbClr val="000000"/>
              </a:buClr>
              <a:buSzPct val="61111"/>
              <a:buNone/>
            </a:pPr>
            <a:r>
              <a:rPr lang="en-US" sz="1800">
                <a:solidFill>
                  <a:schemeClr val="dk1"/>
                </a:solidFill>
                <a:latin typeface="Garamond"/>
                <a:ea typeface="Garamond"/>
                <a:cs typeface="Garamond"/>
                <a:sym typeface="Garamond"/>
              </a:rPr>
              <a:t> 	   comprehension.</a:t>
            </a:r>
          </a:p>
          <a:p>
            <a:pPr marL="571500" lvl="0" indent="-533400" algn="l" rtl="0">
              <a:spcBef>
                <a:spcPts val="0"/>
              </a:spcBef>
              <a:buClr>
                <a:srgbClr val="666666"/>
              </a:buClr>
              <a:buSzPct val="100000"/>
              <a:buFont typeface="Garamond"/>
              <a:buChar char="•"/>
            </a:pPr>
            <a:r>
              <a:rPr lang="en-US" sz="3000">
                <a:solidFill>
                  <a:schemeClr val="dk1"/>
                </a:solidFill>
                <a:latin typeface="Garamond"/>
                <a:ea typeface="Garamond"/>
                <a:cs typeface="Garamond"/>
                <a:sym typeface="Garamond"/>
              </a:rPr>
              <a:t>How do we practice fluency at school?</a:t>
            </a:r>
          </a:p>
          <a:p>
            <a:pPr indent="457200" algn="l" rtl="0">
              <a:spcBef>
                <a:spcPts val="0"/>
              </a:spcBef>
              <a:buNone/>
            </a:pPr>
            <a:r>
              <a:rPr lang="en-US" sz="1800">
                <a:solidFill>
                  <a:schemeClr val="dk1"/>
                </a:solidFill>
                <a:latin typeface="Garamond"/>
                <a:ea typeface="Garamond"/>
                <a:cs typeface="Garamond"/>
                <a:sym typeface="Garamond"/>
              </a:rPr>
              <a:t>  Students receive a grade level passage. At the end of each reading class students</a:t>
            </a:r>
          </a:p>
          <a:p>
            <a:pPr indent="457200" algn="l" rtl="0">
              <a:spcBef>
                <a:spcPts val="0"/>
              </a:spcBef>
              <a:buNone/>
            </a:pPr>
            <a:r>
              <a:rPr lang="en-US" sz="1800">
                <a:solidFill>
                  <a:schemeClr val="dk1"/>
                </a:solidFill>
                <a:latin typeface="Garamond"/>
                <a:ea typeface="Garamond"/>
                <a:cs typeface="Garamond"/>
                <a:sym typeface="Garamond"/>
              </a:rPr>
              <a:t>  read their fluency passage out loud to their partner for one minute.  Partners listen </a:t>
            </a:r>
          </a:p>
          <a:p>
            <a:pPr lvl="0" indent="457200" algn="l" rtl="0">
              <a:spcBef>
                <a:spcPts val="0"/>
              </a:spcBef>
              <a:buNone/>
            </a:pPr>
            <a:r>
              <a:rPr lang="en-US" sz="1800">
                <a:solidFill>
                  <a:schemeClr val="dk1"/>
                </a:solidFill>
                <a:latin typeface="Garamond"/>
                <a:ea typeface="Garamond"/>
                <a:cs typeface="Garamond"/>
                <a:sym typeface="Garamond"/>
              </a:rPr>
              <a:t>  to the reader and count errors to help see if they have reached their goal.  </a:t>
            </a:r>
          </a:p>
          <a:p>
            <a:pPr marL="571500" marR="0" lvl="0" indent="-533400" algn="l" rtl="0">
              <a:lnSpc>
                <a:spcPct val="100000"/>
              </a:lnSpc>
              <a:spcBef>
                <a:spcPts val="600"/>
              </a:spcBef>
              <a:spcAft>
                <a:spcPts val="0"/>
              </a:spcAft>
              <a:buClr>
                <a:srgbClr val="666666"/>
              </a:buClr>
              <a:buSzPct val="100000"/>
              <a:buFont typeface="Arial"/>
              <a:buChar char="•"/>
            </a:pPr>
            <a:r>
              <a:rPr lang="en-US" sz="3000" b="0" i="0" u="none" strike="noStrike" cap="none" baseline="0">
                <a:solidFill>
                  <a:schemeClr val="dk1"/>
                </a:solidFill>
                <a:latin typeface="Garamond"/>
                <a:ea typeface="Garamond"/>
                <a:cs typeface="Garamond"/>
                <a:sym typeface="Garamond"/>
              </a:rPr>
              <a:t>Why are we reading the same thing over and over?</a:t>
            </a:r>
          </a:p>
          <a:p>
            <a:pPr marL="457200" marR="0" indent="0" algn="l" rtl="0">
              <a:lnSpc>
                <a:spcPct val="100000"/>
              </a:lnSpc>
              <a:spcBef>
                <a:spcPts val="600"/>
              </a:spcBef>
              <a:spcAft>
                <a:spcPts val="0"/>
              </a:spcAft>
              <a:buNone/>
            </a:pPr>
            <a:r>
              <a:rPr lang="en-US" sz="1800">
                <a:solidFill>
                  <a:schemeClr val="dk1"/>
                </a:solidFill>
                <a:latin typeface="Garamond"/>
                <a:ea typeface="Garamond"/>
                <a:cs typeface="Garamond"/>
                <a:sym typeface="Garamond"/>
              </a:rPr>
              <a:t>   Children need an opportunity to hear themselves read fluently. Even if you feel that</a:t>
            </a:r>
          </a:p>
          <a:p>
            <a:pPr marL="457200" marR="0" indent="0" algn="l" rtl="0">
              <a:lnSpc>
                <a:spcPct val="100000"/>
              </a:lnSpc>
              <a:spcBef>
                <a:spcPts val="600"/>
              </a:spcBef>
              <a:spcAft>
                <a:spcPts val="0"/>
              </a:spcAft>
              <a:buNone/>
            </a:pPr>
            <a:r>
              <a:rPr lang="en-US" sz="1800">
                <a:solidFill>
                  <a:schemeClr val="dk1"/>
                </a:solidFill>
                <a:latin typeface="Garamond"/>
                <a:ea typeface="Garamond"/>
                <a:cs typeface="Garamond"/>
                <a:sym typeface="Garamond"/>
              </a:rPr>
              <a:t>   they have memorized it, the research shows that this repetitive reading continues to   </a:t>
            </a:r>
          </a:p>
          <a:p>
            <a:pPr marL="457200" marR="0" indent="0" algn="l" rtl="0">
              <a:lnSpc>
                <a:spcPct val="100000"/>
              </a:lnSpc>
              <a:spcBef>
                <a:spcPts val="600"/>
              </a:spcBef>
              <a:spcAft>
                <a:spcPts val="0"/>
              </a:spcAft>
              <a:buNone/>
            </a:pPr>
            <a:r>
              <a:rPr lang="en-US" sz="1800">
                <a:solidFill>
                  <a:schemeClr val="dk1"/>
                </a:solidFill>
                <a:latin typeface="Garamond"/>
                <a:ea typeface="Garamond"/>
                <a:cs typeface="Garamond"/>
                <a:sym typeface="Garamond"/>
              </a:rPr>
              <a:t>   improve their overall comprehension. </a:t>
            </a:r>
          </a:p>
          <a:p>
            <a:pPr marL="457200" marR="0" lvl="0" indent="0" algn="l" rtl="0">
              <a:lnSpc>
                <a:spcPct val="100000"/>
              </a:lnSpc>
              <a:spcBef>
                <a:spcPts val="600"/>
              </a:spcBef>
              <a:spcAft>
                <a:spcPts val="0"/>
              </a:spcAft>
              <a:buNone/>
            </a:pPr>
            <a:endParaRPr sz="1800">
              <a:solidFill>
                <a:schemeClr val="dk1"/>
              </a:solidFill>
              <a:latin typeface="Garamond"/>
              <a:ea typeface="Garamond"/>
              <a:cs typeface="Garamond"/>
              <a:sym typeface="Garamond"/>
            </a:endParaRPr>
          </a:p>
        </p:txBody>
      </p:sp>
      <p:sp>
        <p:nvSpPr>
          <p:cNvPr id="189" name="Shape 189"/>
          <p:cNvSpPr txBox="1">
            <a:spLocks noGrp="1"/>
          </p:cNvSpPr>
          <p:nvPr>
            <p:ph type="title"/>
          </p:nvPr>
        </p:nvSpPr>
        <p:spPr>
          <a:xfrm>
            <a:off x="2514600" y="965734"/>
            <a:ext cx="4114800" cy="70110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3600" b="1" i="0" u="none" strike="noStrike" cap="none" baseline="0">
                <a:solidFill>
                  <a:srgbClr val="FEFEFE"/>
                </a:solidFill>
                <a:latin typeface="Garamond"/>
                <a:ea typeface="Garamond"/>
                <a:cs typeface="Garamond"/>
                <a:sym typeface="Garamond"/>
              </a:rPr>
              <a:t>FLUENCY</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380250" y="2250725"/>
            <a:ext cx="3209700" cy="3530099"/>
          </a:xfrm>
          <a:prstGeom prst="rect">
            <a:avLst/>
          </a:prstGeom>
          <a:noFill/>
          <a:ln>
            <a:noFill/>
          </a:ln>
        </p:spPr>
        <p:txBody>
          <a:bodyPr lIns="91425" tIns="91425" rIns="91425" bIns="91425" anchor="t" anchorCtr="0">
            <a:noAutofit/>
          </a:bodyPr>
          <a:lstStyle/>
          <a:p>
            <a:pPr marL="571500" lvl="0" indent="-495300" rtl="0">
              <a:spcBef>
                <a:spcPts val="600"/>
              </a:spcBef>
              <a:buClr>
                <a:schemeClr val="accent1"/>
              </a:buClr>
              <a:buSzPct val="100000"/>
              <a:buChar char="•"/>
            </a:pPr>
            <a:r>
              <a:rPr lang="en-US" sz="2400" b="1">
                <a:solidFill>
                  <a:schemeClr val="dk1"/>
                </a:solidFill>
                <a:latin typeface="Garamond"/>
                <a:ea typeface="Garamond"/>
                <a:cs typeface="Garamond"/>
                <a:sym typeface="Garamond"/>
              </a:rPr>
              <a:t>How fast should my child be reading?</a:t>
            </a:r>
          </a:p>
          <a:p>
            <a:pPr marL="457200" marR="0" lvl="0" indent="0" algn="l" rtl="0">
              <a:lnSpc>
                <a:spcPct val="100000"/>
              </a:lnSpc>
              <a:spcBef>
                <a:spcPts val="600"/>
              </a:spcBef>
              <a:spcAft>
                <a:spcPts val="0"/>
              </a:spcAft>
              <a:buNone/>
            </a:pPr>
            <a:r>
              <a:rPr lang="en-US" sz="1800">
                <a:solidFill>
                  <a:schemeClr val="dk1"/>
                </a:solidFill>
                <a:latin typeface="Garamond"/>
                <a:ea typeface="Garamond"/>
                <a:cs typeface="Garamond"/>
                <a:sym typeface="Garamond"/>
              </a:rPr>
              <a:t>This chart shows the ideal rate for fluency. If your child is reading faster we suggest you get them to slow down and read with more expression. Accuracy and expression are the goal. In addition, students should be able to create a mind movie as they read.</a:t>
            </a:r>
          </a:p>
        </p:txBody>
      </p:sp>
      <p:sp>
        <p:nvSpPr>
          <p:cNvPr id="195" name="Shape 195"/>
          <p:cNvSpPr txBox="1">
            <a:spLocks noGrp="1"/>
          </p:cNvSpPr>
          <p:nvPr>
            <p:ph type="title"/>
          </p:nvPr>
        </p:nvSpPr>
        <p:spPr>
          <a:xfrm>
            <a:off x="2514600" y="965734"/>
            <a:ext cx="4114800" cy="70110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3600" b="1" i="0" u="none" strike="noStrike" cap="none" baseline="0">
                <a:solidFill>
                  <a:srgbClr val="FEFEFE"/>
                </a:solidFill>
                <a:latin typeface="Garamond"/>
                <a:ea typeface="Garamond"/>
                <a:cs typeface="Garamond"/>
                <a:sym typeface="Garamond"/>
              </a:rPr>
              <a:t>FLUENCY</a:t>
            </a:r>
          </a:p>
        </p:txBody>
      </p:sp>
      <p:pic>
        <p:nvPicPr>
          <p:cNvPr id="196" name="Shape 196"/>
          <p:cNvPicPr preferRelativeResize="0"/>
          <p:nvPr/>
        </p:nvPicPr>
        <p:blipFill>
          <a:blip r:embed="rId3">
            <a:alphaModFix/>
          </a:blip>
          <a:stretch>
            <a:fillRect/>
          </a:stretch>
        </p:blipFill>
        <p:spPr>
          <a:xfrm>
            <a:off x="3589950" y="2153137"/>
            <a:ext cx="5096848" cy="38105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514600" y="946509"/>
            <a:ext cx="4114800" cy="701100"/>
          </a:xfrm>
          <a:prstGeom prst="rect">
            <a:avLst/>
          </a:prstGeom>
        </p:spPr>
        <p:txBody>
          <a:bodyPr lIns="91425" tIns="91425" rIns="91425" bIns="91425" anchor="ctr" anchorCtr="0">
            <a:noAutofit/>
          </a:bodyPr>
          <a:lstStyle/>
          <a:p>
            <a:pPr lvl="0" rtl="0">
              <a:spcBef>
                <a:spcPts val="0"/>
              </a:spcBef>
              <a:buClr>
                <a:srgbClr val="FEFEFE"/>
              </a:buClr>
              <a:buSzPct val="25000"/>
              <a:buFont typeface="Garamond"/>
              <a:buNone/>
            </a:pPr>
            <a:r>
              <a:rPr lang="en-US" sz="3600" b="1">
                <a:solidFill>
                  <a:srgbClr val="FEFEFE"/>
                </a:solidFill>
                <a:latin typeface="Garamond"/>
                <a:ea typeface="Garamond"/>
                <a:cs typeface="Garamond"/>
                <a:sym typeface="Garamond"/>
              </a:rPr>
              <a:t>FLUENCY</a:t>
            </a:r>
          </a:p>
          <a:p>
            <a:pPr>
              <a:spcBef>
                <a:spcPts val="0"/>
              </a:spcBef>
              <a:buNone/>
            </a:pPr>
            <a:endParaRPr/>
          </a:p>
        </p:txBody>
      </p:sp>
      <p:pic>
        <p:nvPicPr>
          <p:cNvPr id="202" name="Shape 202"/>
          <p:cNvPicPr preferRelativeResize="0"/>
          <p:nvPr/>
        </p:nvPicPr>
        <p:blipFill>
          <a:blip r:embed="rId3">
            <a:alphaModFix/>
          </a:blip>
          <a:stretch>
            <a:fillRect/>
          </a:stretch>
        </p:blipFill>
        <p:spPr>
          <a:xfrm>
            <a:off x="756012" y="2442050"/>
            <a:ext cx="7631974" cy="3918874"/>
          </a:xfrm>
          <a:prstGeom prst="rect">
            <a:avLst/>
          </a:prstGeom>
          <a:noFill/>
          <a:ln>
            <a:noFill/>
          </a:ln>
        </p:spPr>
      </p:pic>
      <p:sp>
        <p:nvSpPr>
          <p:cNvPr id="203" name="Shape 203"/>
          <p:cNvSpPr txBox="1"/>
          <p:nvPr/>
        </p:nvSpPr>
        <p:spPr>
          <a:xfrm>
            <a:off x="538650" y="1740950"/>
            <a:ext cx="4260900" cy="701100"/>
          </a:xfrm>
          <a:prstGeom prst="rect">
            <a:avLst/>
          </a:prstGeom>
          <a:noFill/>
          <a:ln>
            <a:noFill/>
          </a:ln>
        </p:spPr>
        <p:txBody>
          <a:bodyPr lIns="91425" tIns="91425" rIns="91425" bIns="91425" anchor="t" anchorCtr="0">
            <a:noAutofit/>
          </a:bodyPr>
          <a:lstStyle/>
          <a:p>
            <a:pPr marL="457200" lvl="0" indent="-342900">
              <a:spcBef>
                <a:spcPts val="0"/>
              </a:spcBef>
              <a:buClr>
                <a:srgbClr val="666666"/>
              </a:buClr>
              <a:buSzPct val="60000"/>
              <a:buFont typeface="Garamond"/>
              <a:buChar char="●"/>
            </a:pPr>
            <a:r>
              <a:rPr lang="en-US" sz="3000">
                <a:latin typeface="Garamond"/>
                <a:ea typeface="Garamond"/>
                <a:cs typeface="Garamond"/>
                <a:sym typeface="Garamond"/>
              </a:rPr>
              <a:t>How is fluency graded?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571500" marR="0" lvl="0" indent="-571500" algn="l" rtl="0">
              <a:lnSpc>
                <a:spcPct val="100000"/>
              </a:lnSpc>
              <a:spcBef>
                <a:spcPts val="0"/>
              </a:spcBef>
              <a:spcAft>
                <a:spcPts val="0"/>
              </a:spcAft>
              <a:buClr>
                <a:schemeClr val="accent1"/>
              </a:buClr>
              <a:buSzPct val="100000"/>
              <a:buFont typeface="Arial"/>
              <a:buChar char="•"/>
            </a:pPr>
            <a:r>
              <a:rPr lang="en-US" sz="3600" b="0" i="0" u="none" strike="noStrike" cap="none" baseline="0">
                <a:solidFill>
                  <a:schemeClr val="dk1"/>
                </a:solidFill>
                <a:latin typeface="Garamond"/>
                <a:ea typeface="Garamond"/>
                <a:cs typeface="Garamond"/>
                <a:sym typeface="Garamond"/>
              </a:rPr>
              <a:t>SFA is a research based reading program developed by John’s Hopkins University.</a:t>
            </a:r>
          </a:p>
          <a:p>
            <a:pPr marL="571500" marR="0" lvl="0" indent="-571500" algn="l" rtl="0">
              <a:lnSpc>
                <a:spcPct val="100000"/>
              </a:lnSpc>
              <a:spcBef>
                <a:spcPts val="600"/>
              </a:spcBef>
              <a:spcAft>
                <a:spcPts val="0"/>
              </a:spcAft>
              <a:buClr>
                <a:schemeClr val="accent1"/>
              </a:buClr>
              <a:buSzPct val="100000"/>
              <a:buFont typeface="Arial"/>
              <a:buChar char="•"/>
            </a:pPr>
            <a:r>
              <a:rPr lang="en-US" sz="3600" b="0" i="0" u="none" strike="noStrike" cap="none" baseline="0">
                <a:solidFill>
                  <a:schemeClr val="dk1"/>
                </a:solidFill>
                <a:latin typeface="Garamond"/>
                <a:ea typeface="Garamond"/>
                <a:cs typeface="Garamond"/>
                <a:sym typeface="Garamond"/>
              </a:rPr>
              <a:t>It relies on Cooperative Learning…Why?  Research has shown that the number one reason that people are fired from their first job is because they can’t work together with others.</a:t>
            </a:r>
          </a:p>
        </p:txBody>
      </p:sp>
      <p:sp>
        <p:nvSpPr>
          <p:cNvPr id="97" name="Shape 97"/>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4000" b="1" i="0" u="none" strike="noStrike" cap="none" baseline="0">
                <a:solidFill>
                  <a:srgbClr val="FEFEFE"/>
                </a:solidFill>
                <a:latin typeface="Garamond"/>
                <a:ea typeface="Garamond"/>
                <a:cs typeface="Garamond"/>
                <a:sym typeface="Garamond"/>
              </a:rPr>
              <a:t>SFA</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644775" y="994575"/>
            <a:ext cx="5713500" cy="701100"/>
          </a:xfrm>
          <a:prstGeom prst="rect">
            <a:avLst/>
          </a:prstGeom>
        </p:spPr>
        <p:txBody>
          <a:bodyPr lIns="91425" tIns="91425" rIns="91425" bIns="91425" anchor="ctr" anchorCtr="0">
            <a:noAutofit/>
          </a:bodyPr>
          <a:lstStyle/>
          <a:p>
            <a:pPr>
              <a:spcBef>
                <a:spcPts val="0"/>
              </a:spcBef>
              <a:buNone/>
            </a:pPr>
            <a:r>
              <a:rPr lang="en-US" sz="3600">
                <a:solidFill>
                  <a:srgbClr val="FFFFFF"/>
                </a:solidFill>
                <a:latin typeface="Garamond"/>
                <a:ea typeface="Garamond"/>
                <a:cs typeface="Garamond"/>
                <a:sym typeface="Garamond"/>
              </a:rPr>
              <a:t>Adventures in Writing - AIW</a:t>
            </a:r>
          </a:p>
        </p:txBody>
      </p:sp>
      <p:pic>
        <p:nvPicPr>
          <p:cNvPr id="209" name="Shape 209"/>
          <p:cNvPicPr preferRelativeResize="0"/>
          <p:nvPr/>
        </p:nvPicPr>
        <p:blipFill>
          <a:blip r:embed="rId3">
            <a:alphaModFix/>
          </a:blip>
          <a:stretch>
            <a:fillRect/>
          </a:stretch>
        </p:blipFill>
        <p:spPr>
          <a:xfrm>
            <a:off x="3209125" y="2020825"/>
            <a:ext cx="5477673" cy="4520724"/>
          </a:xfrm>
          <a:prstGeom prst="rect">
            <a:avLst/>
          </a:prstGeom>
          <a:noFill/>
          <a:ln>
            <a:noFill/>
          </a:ln>
        </p:spPr>
      </p:pic>
      <p:sp>
        <p:nvSpPr>
          <p:cNvPr id="210" name="Shape 210"/>
          <p:cNvSpPr txBox="1">
            <a:spLocks noGrp="1"/>
          </p:cNvSpPr>
          <p:nvPr>
            <p:ph type="body" idx="1"/>
          </p:nvPr>
        </p:nvSpPr>
        <p:spPr>
          <a:xfrm>
            <a:off x="447575" y="2020825"/>
            <a:ext cx="2803499" cy="4385099"/>
          </a:xfrm>
          <a:prstGeom prst="rect">
            <a:avLst/>
          </a:prstGeom>
        </p:spPr>
        <p:txBody>
          <a:bodyPr lIns="91425" tIns="91425" rIns="91425" bIns="91425" anchor="t" anchorCtr="0">
            <a:noAutofit/>
          </a:bodyPr>
          <a:lstStyle/>
          <a:p>
            <a:pPr marL="457200" lvl="0" indent="-342900" algn="l" rtl="0">
              <a:spcBef>
                <a:spcPts val="0"/>
              </a:spcBef>
              <a:buClr>
                <a:srgbClr val="666666"/>
              </a:buClr>
              <a:buSzPct val="100000"/>
              <a:buFont typeface="Garamond"/>
              <a:buChar char="●"/>
            </a:pPr>
            <a:r>
              <a:rPr lang="en-US" sz="1800">
                <a:solidFill>
                  <a:schemeClr val="dk1"/>
                </a:solidFill>
                <a:latin typeface="Garamond"/>
                <a:ea typeface="Garamond"/>
                <a:cs typeface="Garamond"/>
                <a:sym typeface="Garamond"/>
              </a:rPr>
              <a:t>Teacher builds background.</a:t>
            </a:r>
          </a:p>
          <a:p>
            <a:pPr marL="457200" lvl="0" indent="-342900" algn="l" rtl="0">
              <a:spcBef>
                <a:spcPts val="0"/>
              </a:spcBef>
              <a:buClr>
                <a:srgbClr val="666666"/>
              </a:buClr>
              <a:buSzPct val="100000"/>
              <a:buFont typeface="Garamond"/>
              <a:buChar char="●"/>
            </a:pPr>
            <a:r>
              <a:rPr lang="en-US" sz="1800">
                <a:solidFill>
                  <a:schemeClr val="dk1"/>
                </a:solidFill>
                <a:latin typeface="Garamond"/>
                <a:ea typeface="Garamond"/>
                <a:cs typeface="Garamond"/>
                <a:sym typeface="Garamond"/>
              </a:rPr>
              <a:t>Teacher models an example.</a:t>
            </a:r>
          </a:p>
          <a:p>
            <a:pPr marL="457200" lvl="0" indent="-342900" algn="l" rtl="0">
              <a:spcBef>
                <a:spcPts val="0"/>
              </a:spcBef>
              <a:buClr>
                <a:srgbClr val="666666"/>
              </a:buClr>
              <a:buSzPct val="100000"/>
              <a:buFont typeface="Garamond"/>
              <a:buChar char="●"/>
            </a:pPr>
            <a:r>
              <a:rPr lang="en-US" sz="1800">
                <a:solidFill>
                  <a:schemeClr val="dk1"/>
                </a:solidFill>
                <a:latin typeface="Garamond"/>
                <a:ea typeface="Garamond"/>
                <a:cs typeface="Garamond"/>
                <a:sym typeface="Garamond"/>
              </a:rPr>
              <a:t>Teacher explains how the writing will be scored using the rubric.</a:t>
            </a:r>
          </a:p>
          <a:p>
            <a:pPr marL="457200" lvl="0" indent="-342900" algn="l" rtl="0">
              <a:spcBef>
                <a:spcPts val="0"/>
              </a:spcBef>
              <a:buClr>
                <a:srgbClr val="666666"/>
              </a:buClr>
              <a:buSzPct val="100000"/>
              <a:buFont typeface="Garamond"/>
              <a:buChar char="●"/>
            </a:pPr>
            <a:r>
              <a:rPr lang="en-US" sz="1800">
                <a:solidFill>
                  <a:schemeClr val="dk1"/>
                </a:solidFill>
                <a:latin typeface="Garamond"/>
                <a:ea typeface="Garamond"/>
                <a:cs typeface="Garamond"/>
                <a:sym typeface="Garamond"/>
              </a:rPr>
              <a:t>Students use graphic organizers to plan their thoughts.</a:t>
            </a:r>
          </a:p>
          <a:p>
            <a:pPr marL="457200" lvl="0" indent="-342900" algn="l" rtl="0">
              <a:spcBef>
                <a:spcPts val="0"/>
              </a:spcBef>
              <a:buClr>
                <a:srgbClr val="666666"/>
              </a:buClr>
              <a:buSzPct val="100000"/>
              <a:buFont typeface="Garamond"/>
              <a:buChar char="●"/>
            </a:pPr>
            <a:r>
              <a:rPr lang="en-US" sz="1800">
                <a:solidFill>
                  <a:schemeClr val="dk1"/>
                </a:solidFill>
                <a:latin typeface="Garamond"/>
                <a:ea typeface="Garamond"/>
                <a:cs typeface="Garamond"/>
                <a:sym typeface="Garamond"/>
              </a:rPr>
              <a:t>Students write, revise and share.</a:t>
            </a:r>
          </a:p>
        </p:txBody>
      </p:sp>
      <p:cxnSp>
        <p:nvCxnSpPr>
          <p:cNvPr id="211" name="Shape 211"/>
          <p:cNvCxnSpPr/>
          <p:nvPr/>
        </p:nvCxnSpPr>
        <p:spPr>
          <a:xfrm>
            <a:off x="355875" y="2019900"/>
            <a:ext cx="9599" cy="3722400"/>
          </a:xfrm>
          <a:prstGeom prst="straightConnector1">
            <a:avLst/>
          </a:prstGeom>
          <a:noFill/>
          <a:ln w="19050" cap="flat" cmpd="sng">
            <a:solidFill>
              <a:schemeClr val="dk2"/>
            </a:solidFill>
            <a:prstDash val="solid"/>
            <a:round/>
            <a:headEnd type="none" w="lg" len="lg"/>
            <a:tailEnd type="none" w="lg" len="lg"/>
          </a:ln>
        </p:spPr>
      </p:cxnSp>
      <p:cxnSp>
        <p:nvCxnSpPr>
          <p:cNvPr id="212" name="Shape 212"/>
          <p:cNvCxnSpPr/>
          <p:nvPr/>
        </p:nvCxnSpPr>
        <p:spPr>
          <a:xfrm>
            <a:off x="355875" y="2020825"/>
            <a:ext cx="2808600" cy="9599"/>
          </a:xfrm>
          <a:prstGeom prst="straightConnector1">
            <a:avLst/>
          </a:prstGeom>
          <a:noFill/>
          <a:ln w="19050" cap="flat" cmpd="sng">
            <a:solidFill>
              <a:schemeClr val="dk2"/>
            </a:solidFill>
            <a:prstDash val="solid"/>
            <a:round/>
            <a:headEnd type="none" w="lg" len="lg"/>
            <a:tailEnd type="none" w="lg" len="lg"/>
          </a:ln>
        </p:spPr>
      </p:cxnSp>
      <p:cxnSp>
        <p:nvCxnSpPr>
          <p:cNvPr id="213" name="Shape 213"/>
          <p:cNvCxnSpPr/>
          <p:nvPr/>
        </p:nvCxnSpPr>
        <p:spPr>
          <a:xfrm>
            <a:off x="3174100" y="2058350"/>
            <a:ext cx="9599" cy="3703200"/>
          </a:xfrm>
          <a:prstGeom prst="straightConnector1">
            <a:avLst/>
          </a:prstGeom>
          <a:noFill/>
          <a:ln w="19050" cap="flat" cmpd="sng">
            <a:solidFill>
              <a:schemeClr val="dk2"/>
            </a:solidFill>
            <a:prstDash val="solid"/>
            <a:round/>
            <a:headEnd type="none" w="lg" len="lg"/>
            <a:tailEnd type="none" w="lg" len="lg"/>
          </a:ln>
        </p:spPr>
      </p:cxnSp>
      <p:cxnSp>
        <p:nvCxnSpPr>
          <p:cNvPr id="214" name="Shape 214"/>
          <p:cNvCxnSpPr/>
          <p:nvPr/>
        </p:nvCxnSpPr>
        <p:spPr>
          <a:xfrm>
            <a:off x="383000" y="5742150"/>
            <a:ext cx="2808600" cy="9599"/>
          </a:xfrm>
          <a:prstGeom prst="straightConnector1">
            <a:avLst/>
          </a:prstGeom>
          <a:noFill/>
          <a:ln w="19050" cap="flat" cmpd="sng">
            <a:solidFill>
              <a:schemeClr val="dk2"/>
            </a:solidFill>
            <a:prstDash val="solid"/>
            <a:round/>
            <a:headEnd type="none" w="lg" len="lg"/>
            <a:tailEnd type="none" w="lg" len="lg"/>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152400" y="1828800"/>
            <a:ext cx="8229600" cy="4201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Arial"/>
              <a:buChar char="•"/>
            </a:pPr>
            <a:r>
              <a:rPr lang="en-US" sz="3600" b="0" i="0" u="none" strike="noStrike" cap="none" baseline="0" dirty="0">
                <a:solidFill>
                  <a:schemeClr val="dk1"/>
                </a:solidFill>
                <a:latin typeface="Garamond"/>
                <a:ea typeface="Garamond"/>
                <a:cs typeface="Garamond"/>
                <a:sym typeface="Garamond"/>
              </a:rPr>
              <a:t>Read a book out loud 15 minutes </a:t>
            </a:r>
          </a:p>
          <a:p>
            <a:pPr marL="457200" marR="0" lvl="0" indent="0" algn="l" rtl="0">
              <a:lnSpc>
                <a:spcPct val="100000"/>
              </a:lnSpc>
              <a:spcBef>
                <a:spcPts val="0"/>
              </a:spcBef>
              <a:spcAft>
                <a:spcPts val="0"/>
              </a:spcAft>
              <a:buNone/>
            </a:pPr>
            <a:r>
              <a:rPr lang="en-US" sz="3600" dirty="0">
                <a:solidFill>
                  <a:schemeClr val="dk1"/>
                </a:solidFill>
                <a:latin typeface="Garamond"/>
                <a:ea typeface="Garamond"/>
                <a:cs typeface="Garamond"/>
                <a:sym typeface="Garamond"/>
              </a:rPr>
              <a:t>-</a:t>
            </a:r>
            <a:r>
              <a:rPr lang="en-US" sz="2400" dirty="0">
                <a:solidFill>
                  <a:schemeClr val="dk1"/>
                </a:solidFill>
                <a:latin typeface="Garamond"/>
                <a:ea typeface="Garamond"/>
                <a:cs typeface="Garamond"/>
                <a:sym typeface="Garamond"/>
              </a:rPr>
              <a:t> Students need to read out loud to build fluency. This is also a chance for you to listen for errors and ask follow-up questions from the question stem chart.</a:t>
            </a:r>
          </a:p>
          <a:p>
            <a:pPr marL="342900" marR="0" lvl="0" indent="-342900" algn="l" rtl="0">
              <a:lnSpc>
                <a:spcPct val="100000"/>
              </a:lnSpc>
              <a:spcBef>
                <a:spcPts val="600"/>
              </a:spcBef>
              <a:spcAft>
                <a:spcPts val="0"/>
              </a:spcAft>
              <a:buClr>
                <a:schemeClr val="accent1"/>
              </a:buClr>
              <a:buSzPct val="100000"/>
              <a:buFont typeface="Arial"/>
              <a:buChar char="•"/>
            </a:pPr>
            <a:r>
              <a:rPr lang="en-US" sz="3600" b="0" i="0" u="none" strike="noStrike" cap="none" baseline="0" dirty="0">
                <a:solidFill>
                  <a:schemeClr val="dk1"/>
                </a:solidFill>
                <a:latin typeface="Garamond"/>
                <a:ea typeface="Garamond"/>
                <a:cs typeface="Garamond"/>
                <a:sym typeface="Garamond"/>
              </a:rPr>
              <a:t>Read silently 15 minutes </a:t>
            </a:r>
          </a:p>
          <a:p>
            <a:pPr marL="914400" marR="0" lvl="0" indent="-381000" algn="l" rtl="0">
              <a:lnSpc>
                <a:spcPct val="100000"/>
              </a:lnSpc>
              <a:spcBef>
                <a:spcPts val="600"/>
              </a:spcBef>
              <a:spcAft>
                <a:spcPts val="0"/>
              </a:spcAft>
              <a:buClr>
                <a:schemeClr val="dk1"/>
              </a:buClr>
              <a:buSzPct val="100000"/>
              <a:buFont typeface="Garamond"/>
              <a:buChar char="-"/>
            </a:pPr>
            <a:r>
              <a:rPr lang="en-US" sz="2400" dirty="0">
                <a:solidFill>
                  <a:schemeClr val="dk1"/>
                </a:solidFill>
                <a:latin typeface="Garamond"/>
                <a:ea typeface="Garamond"/>
                <a:cs typeface="Garamond"/>
                <a:sym typeface="Garamond"/>
              </a:rPr>
              <a:t>Silent reading fluency is important as well. Students are required to read silently on assessments so they must practice this as often as possible.</a:t>
            </a:r>
          </a:p>
          <a:p>
            <a:pPr marL="342900" marR="0" lvl="0" indent="-342900" algn="l" rtl="0">
              <a:lnSpc>
                <a:spcPct val="100000"/>
              </a:lnSpc>
              <a:spcBef>
                <a:spcPts val="600"/>
              </a:spcBef>
              <a:spcAft>
                <a:spcPts val="0"/>
              </a:spcAft>
              <a:buClr>
                <a:schemeClr val="accent1"/>
              </a:buClr>
              <a:buSzPct val="100000"/>
              <a:buFont typeface="Arial"/>
              <a:buChar char="•"/>
            </a:pPr>
            <a:r>
              <a:rPr lang="en-US" sz="3600" b="0" i="0" u="none" strike="noStrike" cap="none" baseline="0" dirty="0">
                <a:solidFill>
                  <a:schemeClr val="dk1"/>
                </a:solidFill>
                <a:latin typeface="Garamond"/>
                <a:ea typeface="Garamond"/>
                <a:cs typeface="Garamond"/>
                <a:sym typeface="Garamond"/>
              </a:rPr>
              <a:t>Practice fluency page – </a:t>
            </a:r>
            <a:r>
              <a:rPr lang="en-US" sz="2400" b="0" i="0" u="none" strike="noStrike" cap="none" baseline="0" dirty="0" smtClean="0">
                <a:solidFill>
                  <a:schemeClr val="dk1"/>
                </a:solidFill>
                <a:latin typeface="Garamond"/>
                <a:ea typeface="Garamond"/>
                <a:cs typeface="Garamond"/>
                <a:sym typeface="Garamond"/>
              </a:rPr>
              <a:t>1 time for 1 minute</a:t>
            </a:r>
            <a:endParaRPr lang="en-US" sz="2400" b="0" i="0" u="none" strike="noStrike" cap="none" baseline="0" dirty="0">
              <a:solidFill>
                <a:schemeClr val="dk1"/>
              </a:solidFill>
              <a:latin typeface="Garamond"/>
              <a:ea typeface="Garamond"/>
              <a:cs typeface="Garamond"/>
              <a:sym typeface="Garamond"/>
            </a:endParaRPr>
          </a:p>
        </p:txBody>
      </p:sp>
      <p:sp>
        <p:nvSpPr>
          <p:cNvPr id="220" name="Shape 220"/>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2800" b="1" i="0" u="none" strike="noStrike" cap="none" baseline="0">
                <a:solidFill>
                  <a:srgbClr val="FEFEFE"/>
                </a:solidFill>
                <a:latin typeface="Garamond"/>
                <a:ea typeface="Garamond"/>
                <a:cs typeface="Garamond"/>
                <a:sym typeface="Garamond"/>
              </a:rPr>
              <a:t>READING HOMEWORK</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Garamond"/>
              <a:buNone/>
            </a:pPr>
            <a:r>
              <a:rPr lang="en-US" sz="3600" b="0" i="0" u="none" strike="noStrike" cap="none" baseline="0">
                <a:solidFill>
                  <a:schemeClr val="dk1"/>
                </a:solidFill>
                <a:latin typeface="Garamond"/>
                <a:ea typeface="Garamond"/>
                <a:cs typeface="Garamond"/>
                <a:sym typeface="Garamond"/>
              </a:rPr>
              <a:t>Thank you for being wonderful supportive parents!!!</a:t>
            </a:r>
          </a:p>
          <a:p>
            <a:pPr marL="0" marR="0" lvl="0" indent="0" algn="l" rtl="0">
              <a:lnSpc>
                <a:spcPct val="100000"/>
              </a:lnSpc>
              <a:spcBef>
                <a:spcPts val="600"/>
              </a:spcBef>
              <a:spcAft>
                <a:spcPts val="0"/>
              </a:spcAft>
              <a:buClr>
                <a:schemeClr val="accent1"/>
              </a:buClr>
              <a:buSzPct val="25000"/>
              <a:buFont typeface="Garamond"/>
              <a:buNone/>
            </a:pPr>
            <a:r>
              <a:rPr lang="en-US" sz="3600" b="0" i="0" u="none" strike="noStrike" cap="none" baseline="0">
                <a:solidFill>
                  <a:schemeClr val="dk1"/>
                </a:solidFill>
                <a:latin typeface="Garamond"/>
                <a:ea typeface="Garamond"/>
                <a:cs typeface="Garamond"/>
                <a:sym typeface="Garamond"/>
              </a:rPr>
              <a:t>CIL would not be as successful without you!</a:t>
            </a:r>
          </a:p>
          <a:p>
            <a:pPr marL="0" marR="0" lvl="0" indent="0" algn="l" rtl="0">
              <a:lnSpc>
                <a:spcPct val="100000"/>
              </a:lnSpc>
              <a:spcBef>
                <a:spcPts val="600"/>
              </a:spcBef>
              <a:spcAft>
                <a:spcPts val="0"/>
              </a:spcAft>
              <a:buClr>
                <a:schemeClr val="accent1"/>
              </a:buClr>
              <a:buFont typeface="Garamond"/>
              <a:buNone/>
            </a:pPr>
            <a:endParaRPr sz="3600" b="0" i="0" u="none" strike="noStrike" cap="none" baseline="0">
              <a:solidFill>
                <a:schemeClr val="dk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3600" b="0" i="0" u="none" strike="noStrike" cap="none" baseline="0">
                <a:solidFill>
                  <a:schemeClr val="dk1"/>
                </a:solidFill>
                <a:latin typeface="Garamond"/>
                <a:ea typeface="Garamond"/>
                <a:cs typeface="Garamond"/>
                <a:sym typeface="Garamond"/>
              </a:rPr>
              <a:t>Any questions????</a:t>
            </a:r>
          </a:p>
        </p:txBody>
      </p:sp>
      <p:sp>
        <p:nvSpPr>
          <p:cNvPr id="226" name="Shape 226"/>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3600" b="1" i="0" u="none" strike="noStrike" cap="none" baseline="0">
                <a:solidFill>
                  <a:srgbClr val="FEFEFE"/>
                </a:solidFill>
                <a:latin typeface="Garamond"/>
                <a:ea typeface="Garamond"/>
                <a:cs typeface="Garamond"/>
                <a:sym typeface="Garamond"/>
              </a:rPr>
              <a:t>THANK YOU</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2020825"/>
            <a:ext cx="8229600" cy="4737300"/>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accent1"/>
              </a:buClr>
              <a:buSzPct val="100000"/>
              <a:buFont typeface="Arial"/>
              <a:buChar char="•"/>
            </a:pPr>
            <a:r>
              <a:rPr lang="en-US" sz="2400" b="1">
                <a:solidFill>
                  <a:schemeClr val="dk1"/>
                </a:solidFill>
                <a:latin typeface="Garamond"/>
                <a:ea typeface="Garamond"/>
                <a:cs typeface="Garamond"/>
                <a:sym typeface="Garamond"/>
              </a:rPr>
              <a:t>Active Instructions</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Two-Minute Edit</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Team Cooperation Goal</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Set the Stage</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Vocabulary</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Listening Comprehension</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Strategic Review</a:t>
            </a:r>
          </a:p>
          <a:p>
            <a:pPr marR="0" lvl="7" algn="l" rtl="0">
              <a:lnSpc>
                <a:spcPct val="100000"/>
              </a:lnSpc>
              <a:spcBef>
                <a:spcPts val="0"/>
              </a:spcBef>
              <a:spcAft>
                <a:spcPts val="0"/>
              </a:spcAft>
              <a:buClr>
                <a:schemeClr val="dk1"/>
              </a:buClr>
              <a:buSzPct val="100000"/>
              <a:buFont typeface="Garamond"/>
            </a:pPr>
            <a:r>
              <a:rPr lang="en-US" sz="1800">
                <a:solidFill>
                  <a:schemeClr val="dk1"/>
                </a:solidFill>
                <a:latin typeface="Garamond"/>
                <a:ea typeface="Garamond"/>
                <a:cs typeface="Garamond"/>
                <a:sym typeface="Garamond"/>
              </a:rPr>
              <a:t>   -    Preview Team Talk</a:t>
            </a:r>
          </a:p>
          <a:p>
            <a:pPr marL="342900" marR="0" lvl="0" indent="-292100" algn="l" rtl="0">
              <a:lnSpc>
                <a:spcPct val="100000"/>
              </a:lnSpc>
              <a:spcBef>
                <a:spcPts val="600"/>
              </a:spcBef>
              <a:spcAft>
                <a:spcPts val="0"/>
              </a:spcAft>
              <a:buClr>
                <a:schemeClr val="accent1"/>
              </a:buClr>
              <a:buSzPct val="100000"/>
              <a:buFont typeface="Arial"/>
              <a:buChar char="•"/>
            </a:pPr>
            <a:r>
              <a:rPr lang="en-US" sz="2400" b="1">
                <a:solidFill>
                  <a:schemeClr val="dk1"/>
                </a:solidFill>
                <a:latin typeface="Garamond"/>
                <a:ea typeface="Garamond"/>
                <a:cs typeface="Garamond"/>
                <a:sym typeface="Garamond"/>
              </a:rPr>
              <a:t>Teamwork</a:t>
            </a:r>
          </a:p>
          <a:p>
            <a:pPr marL="457200" marR="0" lvl="0" indent="-342900" algn="l" rtl="0">
              <a:lnSpc>
                <a:spcPct val="100000"/>
              </a:lnSpc>
              <a:spcBef>
                <a:spcPts val="600"/>
              </a:spcBef>
              <a:spcAft>
                <a:spcPts val="0"/>
              </a:spcAft>
              <a:buClr>
                <a:schemeClr val="dk1"/>
              </a:buClr>
              <a:buSzPct val="100000"/>
              <a:buFont typeface="Garamond"/>
              <a:buChar char="-"/>
            </a:pPr>
            <a:r>
              <a:rPr lang="en-US" sz="1800">
                <a:solidFill>
                  <a:schemeClr val="dk1"/>
                </a:solidFill>
                <a:latin typeface="Garamond"/>
                <a:ea typeface="Garamond"/>
                <a:cs typeface="Garamond"/>
                <a:sym typeface="Garamond"/>
              </a:rPr>
              <a:t>Partner Reading</a:t>
            </a:r>
          </a:p>
          <a:p>
            <a:pPr marL="457200" marR="0" lvl="0" indent="-342900" algn="l" rtl="0">
              <a:lnSpc>
                <a:spcPct val="100000"/>
              </a:lnSpc>
              <a:spcBef>
                <a:spcPts val="600"/>
              </a:spcBef>
              <a:spcAft>
                <a:spcPts val="0"/>
              </a:spcAft>
              <a:buClr>
                <a:schemeClr val="dk1"/>
              </a:buClr>
              <a:buSzPct val="100000"/>
              <a:buFont typeface="Garamond"/>
              <a:buChar char="-"/>
            </a:pPr>
            <a:r>
              <a:rPr lang="en-US" sz="1800">
                <a:solidFill>
                  <a:schemeClr val="dk1"/>
                </a:solidFill>
                <a:latin typeface="Garamond"/>
                <a:ea typeface="Garamond"/>
                <a:cs typeface="Garamond"/>
                <a:sym typeface="Garamond"/>
              </a:rPr>
              <a:t>Team Discussion</a:t>
            </a:r>
          </a:p>
          <a:p>
            <a:pPr marL="457200" marR="0" lvl="0" indent="-342900" algn="l" rtl="0">
              <a:lnSpc>
                <a:spcPct val="100000"/>
              </a:lnSpc>
              <a:spcBef>
                <a:spcPts val="600"/>
              </a:spcBef>
              <a:spcAft>
                <a:spcPts val="0"/>
              </a:spcAft>
              <a:buClr>
                <a:schemeClr val="dk1"/>
              </a:buClr>
              <a:buSzPct val="100000"/>
              <a:buFont typeface="Garamond"/>
              <a:buChar char="-"/>
            </a:pPr>
            <a:r>
              <a:rPr lang="en-US" sz="1800">
                <a:solidFill>
                  <a:schemeClr val="dk1"/>
                </a:solidFill>
                <a:latin typeface="Garamond"/>
                <a:ea typeface="Garamond"/>
                <a:cs typeface="Garamond"/>
                <a:sym typeface="Garamond"/>
              </a:rPr>
              <a:t>Class Discussion</a:t>
            </a:r>
          </a:p>
          <a:p>
            <a:pPr marL="342900" marR="0" lvl="0" indent="-292100" algn="l" rtl="0">
              <a:lnSpc>
                <a:spcPct val="100000"/>
              </a:lnSpc>
              <a:spcBef>
                <a:spcPts val="600"/>
              </a:spcBef>
              <a:spcAft>
                <a:spcPts val="0"/>
              </a:spcAft>
              <a:buClr>
                <a:schemeClr val="accent1"/>
              </a:buClr>
              <a:buSzPct val="100000"/>
              <a:buFont typeface="Arial"/>
              <a:buChar char="•"/>
            </a:pPr>
            <a:r>
              <a:rPr lang="en-US" sz="2400" b="1">
                <a:solidFill>
                  <a:schemeClr val="dk1"/>
                </a:solidFill>
                <a:latin typeface="Garamond"/>
                <a:ea typeface="Garamond"/>
                <a:cs typeface="Garamond"/>
                <a:sym typeface="Garamond"/>
              </a:rPr>
              <a:t>Fluency in Five</a:t>
            </a:r>
          </a:p>
          <a:p>
            <a:pPr marL="342900" marR="0" lvl="0" indent="-292100" algn="l" rtl="0">
              <a:lnSpc>
                <a:spcPct val="100000"/>
              </a:lnSpc>
              <a:spcBef>
                <a:spcPts val="600"/>
              </a:spcBef>
              <a:spcAft>
                <a:spcPts val="0"/>
              </a:spcAft>
              <a:buClr>
                <a:schemeClr val="dk1"/>
              </a:buClr>
              <a:buSzPct val="100000"/>
              <a:buFont typeface="Garamond"/>
              <a:buChar char="•"/>
            </a:pPr>
            <a:r>
              <a:rPr lang="en-US" sz="2400" b="1">
                <a:solidFill>
                  <a:schemeClr val="dk1"/>
                </a:solidFill>
                <a:latin typeface="Garamond"/>
                <a:ea typeface="Garamond"/>
                <a:cs typeface="Garamond"/>
                <a:sym typeface="Garamond"/>
              </a:rPr>
              <a:t>Word Power</a:t>
            </a:r>
          </a:p>
        </p:txBody>
      </p:sp>
      <p:sp>
        <p:nvSpPr>
          <p:cNvPr id="103" name="Shape 103"/>
          <p:cNvSpPr txBox="1">
            <a:spLocks noGrp="1"/>
          </p:cNvSpPr>
          <p:nvPr>
            <p:ph type="title"/>
          </p:nvPr>
        </p:nvSpPr>
        <p:spPr>
          <a:xfrm>
            <a:off x="2514600" y="975359"/>
            <a:ext cx="4114800" cy="701039"/>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FEFEFE"/>
              </a:buClr>
              <a:buSzPct val="25000"/>
              <a:buFont typeface="Garamond"/>
              <a:buNone/>
            </a:pPr>
            <a:r>
              <a:rPr lang="en-US" sz="3600" b="1" i="0" u="none" strike="noStrike" cap="none" baseline="0">
                <a:solidFill>
                  <a:srgbClr val="FEFEFE"/>
                </a:solidFill>
                <a:latin typeface="Garamond"/>
                <a:ea typeface="Garamond"/>
                <a:cs typeface="Garamond"/>
                <a:sym typeface="Garamond"/>
              </a:rPr>
              <a:t>A DAY IN CLASS</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lvl="0" algn="l" rtl="0">
              <a:spcBef>
                <a:spcPts val="0"/>
              </a:spcBef>
              <a:buNone/>
            </a:pPr>
            <a:endParaRPr sz="1800">
              <a:latin typeface="Garamond"/>
              <a:ea typeface="Garamond"/>
              <a:cs typeface="Garamond"/>
              <a:sym typeface="Garamond"/>
            </a:endParaRPr>
          </a:p>
        </p:txBody>
      </p:sp>
      <p:sp>
        <p:nvSpPr>
          <p:cNvPr id="109" name="Shape 109"/>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a:spcBef>
                <a:spcPts val="0"/>
              </a:spcBef>
              <a:buNone/>
            </a:pPr>
            <a:r>
              <a:rPr lang="en-US" sz="3000">
                <a:solidFill>
                  <a:srgbClr val="FFFFFF"/>
                </a:solidFill>
                <a:latin typeface="Garamond"/>
                <a:ea typeface="Garamond"/>
                <a:cs typeface="Garamond"/>
                <a:sym typeface="Garamond"/>
              </a:rPr>
              <a:t>Team Cooperation Goal</a:t>
            </a:r>
          </a:p>
        </p:txBody>
      </p:sp>
      <p:pic>
        <p:nvPicPr>
          <p:cNvPr id="110" name="Shape 110"/>
          <p:cNvPicPr preferRelativeResize="0"/>
          <p:nvPr/>
        </p:nvPicPr>
        <p:blipFill>
          <a:blip r:embed="rId3">
            <a:alphaModFix/>
          </a:blip>
          <a:stretch>
            <a:fillRect/>
          </a:stretch>
        </p:blipFill>
        <p:spPr>
          <a:xfrm>
            <a:off x="92775" y="2400125"/>
            <a:ext cx="8925300" cy="31889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marL="457200" lvl="0" indent="-381000" algn="l" rtl="0">
              <a:spcBef>
                <a:spcPts val="0"/>
              </a:spcBef>
              <a:buSzPct val="100000"/>
              <a:buFont typeface="Garamond"/>
              <a:buChar char="●"/>
            </a:pPr>
            <a:r>
              <a:rPr lang="en-US" sz="2400">
                <a:latin typeface="Garamond"/>
                <a:ea typeface="Garamond"/>
                <a:cs typeface="Garamond"/>
                <a:sym typeface="Garamond"/>
              </a:rPr>
              <a:t>Remind students of the story, author, and reading objective</a:t>
            </a:r>
          </a:p>
          <a:p>
            <a:pPr marL="457200" lvl="0" indent="-381000" algn="l" rtl="0">
              <a:spcBef>
                <a:spcPts val="0"/>
              </a:spcBef>
              <a:buSzPct val="100000"/>
              <a:buFont typeface="Garamond"/>
              <a:buChar char="●"/>
            </a:pPr>
            <a:r>
              <a:rPr lang="en-US" sz="2400">
                <a:latin typeface="Garamond"/>
                <a:ea typeface="Garamond"/>
                <a:cs typeface="Garamond"/>
                <a:sym typeface="Garamond"/>
              </a:rPr>
              <a:t>The reading goal will change with each cycle. Please check the parent peek for cycle information</a:t>
            </a:r>
          </a:p>
          <a:p>
            <a:pPr lvl="0" algn="l" rtl="0">
              <a:spcBef>
                <a:spcPts val="0"/>
              </a:spcBef>
              <a:buNone/>
            </a:pPr>
            <a:endParaRPr sz="1800">
              <a:latin typeface="Garamond"/>
              <a:ea typeface="Garamond"/>
              <a:cs typeface="Garamond"/>
              <a:sym typeface="Garamond"/>
            </a:endParaRPr>
          </a:p>
        </p:txBody>
      </p:sp>
      <p:sp>
        <p:nvSpPr>
          <p:cNvPr id="116" name="Shape 116"/>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rtl="0">
              <a:spcBef>
                <a:spcPts val="0"/>
              </a:spcBef>
              <a:buNone/>
            </a:pPr>
            <a:r>
              <a:rPr lang="en-US" sz="3000">
                <a:solidFill>
                  <a:srgbClr val="FFFFFF"/>
                </a:solidFill>
                <a:latin typeface="Garamond"/>
                <a:ea typeface="Garamond"/>
                <a:cs typeface="Garamond"/>
                <a:sym typeface="Garamond"/>
              </a:rPr>
              <a:t>Set the Stage</a:t>
            </a:r>
          </a:p>
        </p:txBody>
      </p:sp>
      <p:pic>
        <p:nvPicPr>
          <p:cNvPr id="117" name="Shape 117"/>
          <p:cNvPicPr preferRelativeResize="0"/>
          <p:nvPr/>
        </p:nvPicPr>
        <p:blipFill>
          <a:blip r:embed="rId3">
            <a:alphaModFix/>
          </a:blip>
          <a:stretch>
            <a:fillRect/>
          </a:stretch>
        </p:blipFill>
        <p:spPr>
          <a:xfrm>
            <a:off x="-3" y="2336700"/>
            <a:ext cx="5574801" cy="3810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lvl="0" algn="l" rtl="0">
              <a:spcBef>
                <a:spcPts val="0"/>
              </a:spcBef>
              <a:buNone/>
            </a:pPr>
            <a:endParaRPr sz="2400">
              <a:latin typeface="Garamond"/>
              <a:ea typeface="Garamond"/>
              <a:cs typeface="Garamond"/>
              <a:sym typeface="Garamond"/>
            </a:endParaRPr>
          </a:p>
          <a:p>
            <a:pPr lvl="0" algn="l" rtl="0">
              <a:spcBef>
                <a:spcPts val="0"/>
              </a:spcBef>
              <a:buNone/>
            </a:pPr>
            <a:endParaRPr sz="1800">
              <a:latin typeface="Garamond"/>
              <a:ea typeface="Garamond"/>
              <a:cs typeface="Garamond"/>
              <a:sym typeface="Garamond"/>
            </a:endParaRPr>
          </a:p>
        </p:txBody>
      </p:sp>
      <p:sp>
        <p:nvSpPr>
          <p:cNvPr id="123" name="Shape 123"/>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rtl="0">
              <a:spcBef>
                <a:spcPts val="0"/>
              </a:spcBef>
              <a:buNone/>
            </a:pPr>
            <a:r>
              <a:rPr lang="en-US" sz="3000">
                <a:solidFill>
                  <a:srgbClr val="FFFFFF"/>
                </a:solidFill>
                <a:latin typeface="Garamond"/>
                <a:ea typeface="Garamond"/>
                <a:cs typeface="Garamond"/>
                <a:sym typeface="Garamond"/>
              </a:rPr>
              <a:t>Vocabulary</a:t>
            </a:r>
          </a:p>
        </p:txBody>
      </p:sp>
      <p:pic>
        <p:nvPicPr>
          <p:cNvPr id="124" name="Shape 124"/>
          <p:cNvPicPr preferRelativeResize="0"/>
          <p:nvPr/>
        </p:nvPicPr>
        <p:blipFill>
          <a:blip r:embed="rId3">
            <a:alphaModFix/>
          </a:blip>
          <a:stretch>
            <a:fillRect/>
          </a:stretch>
        </p:blipFill>
        <p:spPr>
          <a:xfrm>
            <a:off x="1124050" y="1905000"/>
            <a:ext cx="6781800" cy="4953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lvl="0" algn="l" rtl="0">
              <a:spcBef>
                <a:spcPts val="0"/>
              </a:spcBef>
              <a:buNone/>
            </a:pPr>
            <a:endParaRPr sz="2400">
              <a:latin typeface="Garamond"/>
              <a:ea typeface="Garamond"/>
              <a:cs typeface="Garamond"/>
              <a:sym typeface="Garamond"/>
            </a:endParaRPr>
          </a:p>
          <a:p>
            <a:pPr lvl="0" algn="l" rtl="0">
              <a:spcBef>
                <a:spcPts val="0"/>
              </a:spcBef>
              <a:buNone/>
            </a:pPr>
            <a:endParaRPr sz="1800">
              <a:latin typeface="Garamond"/>
              <a:ea typeface="Garamond"/>
              <a:cs typeface="Garamond"/>
              <a:sym typeface="Garamond"/>
            </a:endParaRPr>
          </a:p>
        </p:txBody>
      </p:sp>
      <p:sp>
        <p:nvSpPr>
          <p:cNvPr id="130" name="Shape 130"/>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rtl="0">
              <a:spcBef>
                <a:spcPts val="0"/>
              </a:spcBef>
              <a:buNone/>
            </a:pPr>
            <a:r>
              <a:rPr lang="en-US" sz="3000">
                <a:solidFill>
                  <a:srgbClr val="FFFFFF"/>
                </a:solidFill>
                <a:latin typeface="Garamond"/>
                <a:ea typeface="Garamond"/>
                <a:cs typeface="Garamond"/>
                <a:sym typeface="Garamond"/>
              </a:rPr>
              <a:t>Listening Comprehension</a:t>
            </a:r>
          </a:p>
        </p:txBody>
      </p:sp>
      <p:sp>
        <p:nvSpPr>
          <p:cNvPr id="131" name="Shape 131"/>
          <p:cNvSpPr txBox="1"/>
          <p:nvPr/>
        </p:nvSpPr>
        <p:spPr>
          <a:xfrm>
            <a:off x="698625" y="2138675"/>
            <a:ext cx="8055599" cy="42630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Garamond"/>
              <a:buChar char="●"/>
            </a:pPr>
            <a:r>
              <a:rPr lang="en-US" sz="2400">
                <a:latin typeface="Garamond"/>
                <a:ea typeface="Garamond"/>
                <a:cs typeface="Garamond"/>
                <a:sym typeface="Garamond"/>
              </a:rPr>
              <a:t>Teacher reads aloud stopping to ask questions, make points, or focus students attention as needed</a:t>
            </a:r>
          </a:p>
          <a:p>
            <a:pPr marL="457200" lvl="0" indent="-381000" rtl="0">
              <a:spcBef>
                <a:spcPts val="0"/>
              </a:spcBef>
              <a:buSzPct val="100000"/>
              <a:buFont typeface="Garamond"/>
              <a:buChar char="●"/>
            </a:pPr>
            <a:r>
              <a:rPr lang="en-US" sz="2400">
                <a:latin typeface="Garamond"/>
                <a:ea typeface="Garamond"/>
                <a:cs typeface="Garamond"/>
                <a:sym typeface="Garamond"/>
              </a:rPr>
              <a:t>Teacher uses Think Aloud to model evidence based thinking connected to the text</a:t>
            </a:r>
          </a:p>
          <a:p>
            <a:pPr marL="457200" lvl="0" indent="-381000">
              <a:spcBef>
                <a:spcPts val="0"/>
              </a:spcBef>
              <a:buSzPct val="100000"/>
              <a:buFont typeface="Garamond"/>
              <a:buChar char="●"/>
            </a:pPr>
            <a:r>
              <a:rPr lang="en-US" sz="2400">
                <a:latin typeface="Garamond"/>
                <a:ea typeface="Garamond"/>
                <a:cs typeface="Garamond"/>
                <a:sym typeface="Garamond"/>
              </a:rPr>
              <a:t>With teacher assistance, students will update their graphic organizers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lvl="0" algn="l" rtl="0">
              <a:spcBef>
                <a:spcPts val="0"/>
              </a:spcBef>
              <a:buNone/>
            </a:pPr>
            <a:endParaRPr sz="2400">
              <a:latin typeface="Garamond"/>
              <a:ea typeface="Garamond"/>
              <a:cs typeface="Garamond"/>
              <a:sym typeface="Garamond"/>
            </a:endParaRPr>
          </a:p>
          <a:p>
            <a:pPr lvl="0" algn="l" rtl="0">
              <a:spcBef>
                <a:spcPts val="0"/>
              </a:spcBef>
              <a:buNone/>
            </a:pPr>
            <a:endParaRPr sz="1800">
              <a:latin typeface="Garamond"/>
              <a:ea typeface="Garamond"/>
              <a:cs typeface="Garamond"/>
              <a:sym typeface="Garamond"/>
            </a:endParaRPr>
          </a:p>
        </p:txBody>
      </p:sp>
      <p:sp>
        <p:nvSpPr>
          <p:cNvPr id="137" name="Shape 137"/>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rtl="0">
              <a:spcBef>
                <a:spcPts val="0"/>
              </a:spcBef>
              <a:buNone/>
            </a:pPr>
            <a:r>
              <a:rPr lang="en-US" sz="3000">
                <a:solidFill>
                  <a:srgbClr val="FFFFFF"/>
                </a:solidFill>
                <a:latin typeface="Garamond"/>
                <a:ea typeface="Garamond"/>
                <a:cs typeface="Garamond"/>
                <a:sym typeface="Garamond"/>
              </a:rPr>
              <a:t>Strategic Review</a:t>
            </a:r>
          </a:p>
        </p:txBody>
      </p:sp>
      <p:sp>
        <p:nvSpPr>
          <p:cNvPr id="138" name="Shape 138"/>
          <p:cNvSpPr txBox="1"/>
          <p:nvPr/>
        </p:nvSpPr>
        <p:spPr>
          <a:xfrm>
            <a:off x="5874200" y="2138675"/>
            <a:ext cx="2879999" cy="42630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Garamond"/>
              <a:buChar char="●"/>
            </a:pPr>
            <a:r>
              <a:rPr lang="en-US" sz="2400">
                <a:latin typeface="Garamond"/>
                <a:ea typeface="Garamond"/>
                <a:cs typeface="Garamond"/>
                <a:sym typeface="Garamond"/>
              </a:rPr>
              <a:t>Students work in teams to retell what has happened in the story up to this point</a:t>
            </a:r>
          </a:p>
          <a:p>
            <a:pPr marL="457200" lvl="0" indent="-381000" rtl="0">
              <a:spcBef>
                <a:spcPts val="0"/>
              </a:spcBef>
              <a:buSzPct val="100000"/>
              <a:buFont typeface="Garamond"/>
              <a:buChar char="●"/>
            </a:pPr>
            <a:r>
              <a:rPr lang="en-US" sz="2400">
                <a:latin typeface="Garamond"/>
                <a:ea typeface="Garamond"/>
                <a:cs typeface="Garamond"/>
                <a:sym typeface="Garamond"/>
              </a:rPr>
              <a:t>Students make prediction using evidence from the text to support their predictions</a:t>
            </a:r>
          </a:p>
          <a:p>
            <a:pPr lvl="0" rtl="0">
              <a:spcBef>
                <a:spcPts val="0"/>
              </a:spcBef>
              <a:buNone/>
            </a:pPr>
            <a:endParaRPr sz="2400">
              <a:latin typeface="Garamond"/>
              <a:ea typeface="Garamond"/>
              <a:cs typeface="Garamond"/>
              <a:sym typeface="Garamond"/>
            </a:endParaRPr>
          </a:p>
        </p:txBody>
      </p:sp>
      <p:pic>
        <p:nvPicPr>
          <p:cNvPr id="139" name="Shape 139"/>
          <p:cNvPicPr preferRelativeResize="0"/>
          <p:nvPr/>
        </p:nvPicPr>
        <p:blipFill>
          <a:blip r:embed="rId3">
            <a:alphaModFix/>
          </a:blip>
          <a:stretch>
            <a:fillRect/>
          </a:stretch>
        </p:blipFill>
        <p:spPr>
          <a:xfrm>
            <a:off x="269550" y="2404675"/>
            <a:ext cx="5419300" cy="24429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5792175" y="2095612"/>
            <a:ext cx="3225899" cy="4159500"/>
          </a:xfrm>
          <a:prstGeom prst="rect">
            <a:avLst/>
          </a:prstGeom>
        </p:spPr>
        <p:txBody>
          <a:bodyPr lIns="91425" tIns="91425" rIns="91425" bIns="91425" anchor="t" anchorCtr="0">
            <a:noAutofit/>
          </a:bodyPr>
          <a:lstStyle/>
          <a:p>
            <a:pPr marL="457200" lvl="0" indent="-342900" algn="l" rtl="0">
              <a:spcBef>
                <a:spcPts val="0"/>
              </a:spcBef>
              <a:buSzPct val="100000"/>
              <a:buChar char="●"/>
            </a:pPr>
            <a:r>
              <a:rPr lang="en-US" sz="1800" dirty="0">
                <a:latin typeface="Garamond"/>
                <a:ea typeface="Garamond"/>
                <a:cs typeface="Garamond"/>
                <a:sym typeface="Garamond"/>
              </a:rPr>
              <a:t>This part of the lesson is done prior to student reading.</a:t>
            </a:r>
          </a:p>
          <a:p>
            <a:pPr marL="457200" lvl="0" indent="-342900" algn="l" rtl="0">
              <a:spcBef>
                <a:spcPts val="0"/>
              </a:spcBef>
              <a:buSzPct val="100000"/>
              <a:buChar char="●"/>
            </a:pPr>
            <a:r>
              <a:rPr lang="en-US" sz="1800" dirty="0">
                <a:latin typeface="Garamond"/>
                <a:ea typeface="Garamond"/>
                <a:cs typeface="Garamond"/>
                <a:sym typeface="Garamond"/>
              </a:rPr>
              <a:t>Depending on grade level, either the teacher or student reads the question out loud.</a:t>
            </a:r>
          </a:p>
          <a:p>
            <a:pPr marL="457200" lvl="0" indent="-342900" algn="l" rtl="0">
              <a:spcBef>
                <a:spcPts val="0"/>
              </a:spcBef>
              <a:buSzPct val="100000"/>
              <a:buChar char="●"/>
            </a:pPr>
            <a:r>
              <a:rPr lang="en-US" sz="1800" dirty="0">
                <a:latin typeface="Garamond"/>
                <a:ea typeface="Garamond"/>
                <a:cs typeface="Garamond"/>
                <a:sym typeface="Garamond"/>
              </a:rPr>
              <a:t>Students work as a team to identify the question type by using key words.</a:t>
            </a:r>
          </a:p>
          <a:p>
            <a:pPr marL="457200" lvl="0" indent="-342900" algn="l" rtl="0">
              <a:spcBef>
                <a:spcPts val="0"/>
              </a:spcBef>
              <a:buSzPct val="100000"/>
              <a:buChar char="●"/>
            </a:pPr>
            <a:r>
              <a:rPr lang="en-US" sz="1800" dirty="0">
                <a:latin typeface="Garamond"/>
                <a:ea typeface="Garamond"/>
                <a:cs typeface="Garamond"/>
                <a:sym typeface="Garamond"/>
              </a:rPr>
              <a:t>The Write-On question is tied to the goal which can be found on the parent peek letter. </a:t>
            </a:r>
            <a:endParaRPr lang="en-US" sz="1800" dirty="0" smtClean="0">
              <a:latin typeface="Garamond"/>
              <a:ea typeface="Garamond"/>
              <a:cs typeface="Garamond"/>
              <a:sym typeface="Garamond"/>
            </a:endParaRPr>
          </a:p>
          <a:p>
            <a:pPr marL="457200" lvl="0" indent="-342900" algn="l" rtl="0">
              <a:spcBef>
                <a:spcPts val="0"/>
              </a:spcBef>
              <a:buSzPct val="100000"/>
              <a:buChar char="●"/>
            </a:pPr>
            <a:r>
              <a:rPr lang="en-US" sz="1800" dirty="0" smtClean="0">
                <a:latin typeface="Garamond"/>
                <a:ea typeface="Garamond"/>
                <a:cs typeface="Garamond"/>
                <a:sym typeface="Garamond"/>
              </a:rPr>
              <a:t>CUB-Unlock the ?</a:t>
            </a:r>
            <a:endParaRPr lang="en-US" sz="1800" dirty="0">
              <a:latin typeface="Garamond"/>
              <a:ea typeface="Garamond"/>
              <a:cs typeface="Garamond"/>
              <a:sym typeface="Garamond"/>
            </a:endParaRPr>
          </a:p>
        </p:txBody>
      </p:sp>
      <p:sp>
        <p:nvSpPr>
          <p:cNvPr id="145" name="Shape 145"/>
          <p:cNvSpPr txBox="1">
            <a:spLocks noGrp="1"/>
          </p:cNvSpPr>
          <p:nvPr>
            <p:ph type="title"/>
          </p:nvPr>
        </p:nvSpPr>
        <p:spPr>
          <a:xfrm>
            <a:off x="2514600" y="975359"/>
            <a:ext cx="4114800" cy="701100"/>
          </a:xfrm>
          <a:prstGeom prst="rect">
            <a:avLst/>
          </a:prstGeom>
        </p:spPr>
        <p:txBody>
          <a:bodyPr lIns="91425" tIns="91425" rIns="91425" bIns="91425" anchor="ctr" anchorCtr="0">
            <a:noAutofit/>
          </a:bodyPr>
          <a:lstStyle/>
          <a:p>
            <a:pPr lvl="0" rtl="0">
              <a:spcBef>
                <a:spcPts val="0"/>
              </a:spcBef>
              <a:buNone/>
            </a:pPr>
            <a:r>
              <a:rPr lang="en-US" sz="3000">
                <a:solidFill>
                  <a:srgbClr val="FFFFFF"/>
                </a:solidFill>
                <a:latin typeface="Garamond"/>
                <a:ea typeface="Garamond"/>
                <a:cs typeface="Garamond"/>
                <a:sym typeface="Garamond"/>
              </a:rPr>
              <a:t>Preview of Team Talk</a:t>
            </a:r>
          </a:p>
        </p:txBody>
      </p:sp>
      <p:pic>
        <p:nvPicPr>
          <p:cNvPr id="146" name="Shape 146"/>
          <p:cNvPicPr preferRelativeResize="0"/>
          <p:nvPr/>
        </p:nvPicPr>
        <p:blipFill>
          <a:blip r:embed="rId3">
            <a:alphaModFix/>
          </a:blip>
          <a:stretch>
            <a:fillRect/>
          </a:stretch>
        </p:blipFill>
        <p:spPr>
          <a:xfrm>
            <a:off x="104775" y="2095625"/>
            <a:ext cx="5547675" cy="4159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769</Words>
  <Application>Microsoft Office PowerPoint</Application>
  <PresentationFormat>On-screen Show (4:3)</PresentationFormat>
  <Paragraphs>123</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BlackTie</vt:lpstr>
      <vt:lpstr>SFA Reading Wings</vt:lpstr>
      <vt:lpstr>SFA</vt:lpstr>
      <vt:lpstr>A DAY IN CLASS</vt:lpstr>
      <vt:lpstr>Team Cooperation Goal</vt:lpstr>
      <vt:lpstr>Set the Stage</vt:lpstr>
      <vt:lpstr>Vocabulary</vt:lpstr>
      <vt:lpstr>Listening Comprehension</vt:lpstr>
      <vt:lpstr>Strategic Review</vt:lpstr>
      <vt:lpstr>Preview of Team Talk</vt:lpstr>
      <vt:lpstr>Partner Work</vt:lpstr>
      <vt:lpstr>Unlock a Reading Question</vt:lpstr>
      <vt:lpstr>Team Work</vt:lpstr>
      <vt:lpstr>Team Work</vt:lpstr>
      <vt:lpstr>RACE Answers</vt:lpstr>
      <vt:lpstr>RACE Rubric Wings</vt:lpstr>
      <vt:lpstr>WORD POWER</vt:lpstr>
      <vt:lpstr>FLUENCY</vt:lpstr>
      <vt:lpstr>FLUENCY</vt:lpstr>
      <vt:lpstr>FLUENCY </vt:lpstr>
      <vt:lpstr>Adventures in Writing - AIW</vt:lpstr>
      <vt:lpstr>READING 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SFA Reading Wings</dc:title>
  <dc:creator>Bethany Downing</dc:creator>
  <cp:lastModifiedBy>Savannah Taylor</cp:lastModifiedBy>
  <cp:revision>15</cp:revision>
  <dcterms:modified xsi:type="dcterms:W3CDTF">2019-08-19T20:25:50Z</dcterms:modified>
</cp:coreProperties>
</file>