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81" r:id="rId1"/>
  </p:sldMasterIdLst>
  <p:notesMasterIdLst>
    <p:notesMasterId r:id="rId12"/>
  </p:notesMasterIdLst>
  <p:sldIdLst>
    <p:sldId id="256" r:id="rId2"/>
    <p:sldId id="257" r:id="rId3"/>
    <p:sldId id="258" r:id="rId4"/>
    <p:sldId id="263" r:id="rId5"/>
    <p:sldId id="264" r:id="rId6"/>
    <p:sldId id="265" r:id="rId7"/>
    <p:sldId id="259" r:id="rId8"/>
    <p:sldId id="260" r:id="rId9"/>
    <p:sldId id="261" r:id="rId10"/>
    <p:sldId id="262" r:id="rId11"/>
  </p:sldIdLst>
  <p:sldSz cx="9144000" cy="5143500" type="screen16x9"/>
  <p:notesSz cx="6858000" cy="9144000"/>
  <p:embeddedFontLst>
    <p:embeddedFont>
      <p:font typeface="Comfortaa" panose="020B0604020202020204" charset="0"/>
      <p:regular r:id="rId13"/>
      <p:bold r:id="rId14"/>
    </p:embeddedFont>
    <p:embeddedFont>
      <p:font typeface="Rockwell" panose="02060603020205020403" pitchFamily="18"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Amatic SC" panose="020B0604020202020204" charset="-79"/>
      <p:regular r:id="rId23"/>
      <p:bold r:id="rId24"/>
    </p:embeddedFont>
    <p:embeddedFont>
      <p:font typeface="Roboto" panose="020B0604020202020204" charset="0"/>
      <p:regular r:id="rId25"/>
      <p:bold r:id="rId26"/>
      <p:italic r:id="rId27"/>
      <p:boldItalic r:id="rId28"/>
    </p:embeddedFont>
    <p:embeddedFont>
      <p:font typeface="Bookman Old Style" panose="020506040505050202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FA82A7-2324-4DC6-9BB1-63968C13752B}">
  <a:tblStyle styleId="{5EFA82A7-2324-4DC6-9BB1-63968C1375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485" autoAdjust="0"/>
    <p:restoredTop sz="94000" autoAdjust="0"/>
  </p:normalViewPr>
  <p:slideViewPr>
    <p:cSldViewPr snapToGrid="0">
      <p:cViewPr varScale="1">
        <p:scale>
          <a:sx n="91" d="100"/>
          <a:sy n="91" d="100"/>
        </p:scale>
        <p:origin x="21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ef806f2b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ef806f2b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ef806f2b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ef806f2b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ef806f2b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ef806f2b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ef806f2b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ef806f2b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ef806f2b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ef806f2b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ef806f2b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ef806f2b5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841772"/>
            <a:ext cx="6751097" cy="1790700"/>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196452" y="2701528"/>
            <a:ext cx="6751097"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238292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3217030"/>
            <a:ext cx="7775673" cy="614516"/>
          </a:xfrm>
        </p:spPr>
        <p:txBody>
          <a:bodyPr anchor="b">
            <a:normAutofit/>
          </a:bodyPr>
          <a:lstStyle>
            <a:lvl1pPr>
              <a:defRPr sz="21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465991"/>
            <a:ext cx="7775673" cy="2534801"/>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3831546"/>
            <a:ext cx="7774499" cy="511854"/>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1013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1"/>
            <a:ext cx="7765322" cy="25686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3153615"/>
            <a:ext cx="7765321" cy="119414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669234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707524"/>
            <a:ext cx="6564224" cy="32010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685345" y="3153616"/>
            <a:ext cx="7765322" cy="1189785"/>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1" name="TextBox 10"/>
          <p:cNvSpPr txBox="1"/>
          <p:nvPr/>
        </p:nvSpPr>
        <p:spPr>
          <a:xfrm>
            <a:off x="627459" y="55143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22907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8749010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1595207"/>
            <a:ext cx="7766495" cy="1883876"/>
          </a:xfrm>
        </p:spPr>
        <p:txBody>
          <a:bodyPr anchor="b"/>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3487917"/>
            <a:ext cx="7765322"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244380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457201"/>
            <a:ext cx="7765322" cy="994172"/>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566240"/>
            <a:ext cx="2474217" cy="617479"/>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685346" y="2183718"/>
            <a:ext cx="2474217"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333658" y="1566240"/>
            <a:ext cx="2473919"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0" name="Text Placeholder 3"/>
          <p:cNvSpPr>
            <a:spLocks noGrp="1"/>
          </p:cNvSpPr>
          <p:nvPr>
            <p:ph type="body" sz="half" idx="16"/>
          </p:nvPr>
        </p:nvSpPr>
        <p:spPr>
          <a:xfrm>
            <a:off x="3333659" y="2183718"/>
            <a:ext cx="2474866"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979974" y="1566240"/>
            <a:ext cx="2468408"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Text Placeholder 3"/>
          <p:cNvSpPr>
            <a:spLocks noGrp="1"/>
          </p:cNvSpPr>
          <p:nvPr>
            <p:ph type="body" sz="half" idx="17"/>
          </p:nvPr>
        </p:nvSpPr>
        <p:spPr>
          <a:xfrm>
            <a:off x="5982260" y="2183718"/>
            <a:ext cx="2468408"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297487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457201"/>
            <a:ext cx="7765322" cy="99417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146924"/>
            <a:ext cx="2474216"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819015" y="1724240"/>
            <a:ext cx="2205038"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3579121"/>
            <a:ext cx="2474216" cy="76427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332026" y="3146924"/>
            <a:ext cx="2474237"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426747" y="1724240"/>
            <a:ext cx="2197894"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3579120"/>
            <a:ext cx="2475252" cy="76427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980067" y="3146924"/>
            <a:ext cx="2467425"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6114603" y="1724240"/>
            <a:ext cx="2199085"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3579121"/>
            <a:ext cx="2470694" cy="76427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759051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67404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57200"/>
            <a:ext cx="1906993" cy="38862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457200"/>
            <a:ext cx="5744029" cy="38862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2765720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4817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081900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492920"/>
            <a:ext cx="7300134" cy="2139553"/>
          </a:xfrm>
        </p:spPr>
        <p:txBody>
          <a:bodyPr anchor="b">
            <a:normAutofit/>
          </a:bodyPr>
          <a:lstStyle>
            <a:lvl1pPr>
              <a:defRPr sz="2550"/>
            </a:lvl1pPr>
          </a:lstStyle>
          <a:p>
            <a:r>
              <a:rPr lang="en-US" smtClean="0"/>
              <a:t>Click to edit Master title style</a:t>
            </a:r>
            <a:endParaRPr lang="en-US" dirty="0"/>
          </a:p>
        </p:txBody>
      </p:sp>
      <p:sp>
        <p:nvSpPr>
          <p:cNvPr id="3" name="Text Placeholder 2"/>
          <p:cNvSpPr>
            <a:spLocks noGrp="1"/>
          </p:cNvSpPr>
          <p:nvPr>
            <p:ph type="body" idx="1"/>
          </p:nvPr>
        </p:nvSpPr>
        <p:spPr>
          <a:xfrm>
            <a:off x="921933" y="2701529"/>
            <a:ext cx="7300134" cy="1125140"/>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0647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7765321" cy="99474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1566240"/>
            <a:ext cx="3829503" cy="27771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1566240"/>
            <a:ext cx="3820616" cy="27771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70035422"/>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1"/>
            <a:ext cx="7765321"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6354" y="1566240"/>
            <a:ext cx="3659399"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85346" y="2184174"/>
            <a:ext cx="3830406" cy="215922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1502" y="1566240"/>
            <a:ext cx="3649166"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184174"/>
            <a:ext cx="3821518" cy="215922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05311462"/>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19550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148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2949178" cy="1771650"/>
          </a:xfrm>
        </p:spPr>
        <p:txBody>
          <a:bodyPr anchor="b">
            <a:normAutofit/>
          </a:bodyPr>
          <a:lstStyle>
            <a:lvl1pPr>
              <a:defRPr sz="2100"/>
            </a:lvl1pPr>
          </a:lstStyle>
          <a:p>
            <a:r>
              <a:rPr lang="en-US" smtClean="0"/>
              <a:t>Click to edit Master title style</a:t>
            </a:r>
            <a:endParaRPr lang="en-US" dirty="0"/>
          </a:p>
        </p:txBody>
      </p:sp>
      <p:sp>
        <p:nvSpPr>
          <p:cNvPr id="3" name="Content Placeholder 2"/>
          <p:cNvSpPr>
            <a:spLocks noGrp="1"/>
          </p:cNvSpPr>
          <p:nvPr>
            <p:ph idx="1"/>
          </p:nvPr>
        </p:nvSpPr>
        <p:spPr>
          <a:xfrm>
            <a:off x="3808548" y="457200"/>
            <a:ext cx="4642119" cy="38862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228850"/>
            <a:ext cx="2949178" cy="211454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65241725"/>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4447330" cy="1771650"/>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3" y="569161"/>
            <a:ext cx="2441517" cy="366227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5" y="2228850"/>
            <a:ext cx="4451213" cy="211455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61293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457200"/>
            <a:ext cx="7765321" cy="99474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572048"/>
            <a:ext cx="7765322" cy="277135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4412457"/>
            <a:ext cx="2057400" cy="273844"/>
          </a:xfrm>
          <a:prstGeom prst="rect">
            <a:avLst/>
          </a:prstGeom>
        </p:spPr>
        <p:txBody>
          <a:bodyPr vert="horz" lIns="91440" tIns="45720" rIns="91440" bIns="45720" rtlCol="0" anchor="ctr"/>
          <a:lstStyle>
            <a:lvl1pPr algn="r">
              <a:defRPr sz="750">
                <a:solidFill>
                  <a:schemeClr val="tx1">
                    <a:tint val="75000"/>
                  </a:schemeClr>
                </a:solidFill>
              </a:defRPr>
            </a:lvl1pPr>
          </a:lstStyle>
          <a:p>
            <a:fld id="{B61BEF0D-F0BB-DE4B-95CE-6DB70DBA9567}" type="datetimeFigureOut">
              <a:rPr lang="en-US" smtClean="0"/>
              <a:pPr/>
              <a:t>8/11/2020</a:t>
            </a:fld>
            <a:endParaRPr lang="en-US" dirty="0"/>
          </a:p>
        </p:txBody>
      </p:sp>
      <p:sp>
        <p:nvSpPr>
          <p:cNvPr id="5" name="Footer Placeholder 4"/>
          <p:cNvSpPr>
            <a:spLocks noGrp="1"/>
          </p:cNvSpPr>
          <p:nvPr>
            <p:ph type="ftr" sz="quarter" idx="3"/>
          </p:nvPr>
        </p:nvSpPr>
        <p:spPr>
          <a:xfrm>
            <a:off x="685346" y="4412457"/>
            <a:ext cx="5004649" cy="273844"/>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4412457"/>
            <a:ext cx="565159" cy="273844"/>
          </a:xfrm>
          <a:prstGeom prst="rect">
            <a:avLst/>
          </a:prstGeom>
        </p:spPr>
        <p:txBody>
          <a:bodyPr vert="horz" lIns="91440" tIns="45720" rIns="91440" bIns="45720" rtlCol="0" anchor="ctr"/>
          <a:lstStyle>
            <a:lvl1pPr algn="r">
              <a:defRPr sz="75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24603714"/>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Lst>
  <p:hf sldNum="0" hdr="0" ft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jpg"/><Relationship Id="rId7"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jpg"/><Relationship Id="rId7" Type="http://schemas.openxmlformats.org/officeDocument/2006/relationships/slide" Target="slide9.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image" Target="../media/image6.jpg"/><Relationship Id="rId5" Type="http://schemas.openxmlformats.org/officeDocument/2006/relationships/slide" Target="slide7.xml"/><Relationship Id="rId10" Type="http://schemas.openxmlformats.org/officeDocument/2006/relationships/image" Target="../media/image5.jpg"/><Relationship Id="rId4" Type="http://schemas.openxmlformats.org/officeDocument/2006/relationships/slide" Target="slide3.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jpg"/><Relationship Id="rId7"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a:hlinkClick r:id="" action="ppaction://hlinkshowjump?jump=nextslide"/>
          </p:cNvPr>
          <p:cNvSpPr/>
          <p:nvPr/>
        </p:nvSpPr>
        <p:spPr>
          <a:xfrm>
            <a:off x="1035000" y="1140975"/>
            <a:ext cx="1224000" cy="745500"/>
          </a:xfrm>
          <a:prstGeom prst="round2SameRect">
            <a:avLst>
              <a:gd name="adj1" fmla="val 16667"/>
              <a:gd name="adj2" fmla="val 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solidFill>
                  <a:srgbClr val="FFFFFF"/>
                </a:solidFill>
                <a:latin typeface="Amatic SC"/>
                <a:ea typeface="Amatic SC"/>
                <a:cs typeface="Amatic SC"/>
                <a:sym typeface="Amatic SC"/>
              </a:rPr>
              <a:t>teachers</a:t>
            </a:r>
            <a:endParaRPr sz="2500" dirty="0">
              <a:solidFill>
                <a:srgbClr val="FFFFFF"/>
              </a:solidFill>
              <a:latin typeface="Amatic SC"/>
              <a:ea typeface="Amatic SC"/>
              <a:cs typeface="Amatic SC"/>
              <a:sym typeface="Amatic SC"/>
            </a:endParaRPr>
          </a:p>
        </p:txBody>
      </p:sp>
      <p:sp>
        <p:nvSpPr>
          <p:cNvPr id="55" name="Google Shape;55;p13">
            <a:hlinkClick r:id="rId4" action="ppaction://hlinksldjump"/>
          </p:cNvPr>
          <p:cNvSpPr/>
          <p:nvPr/>
        </p:nvSpPr>
        <p:spPr>
          <a:xfrm>
            <a:off x="2131800" y="1140975"/>
            <a:ext cx="1224900" cy="745500"/>
          </a:xfrm>
          <a:prstGeom prst="round2SameRect">
            <a:avLst>
              <a:gd name="adj1" fmla="val 16667"/>
              <a:gd name="adj2" fmla="val 0"/>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rgbClr val="FFFFFF"/>
                </a:solidFill>
                <a:latin typeface="Amatic SC"/>
                <a:ea typeface="Amatic SC"/>
                <a:cs typeface="Amatic SC"/>
                <a:sym typeface="Amatic SC"/>
              </a:rPr>
              <a:t>What to expect</a:t>
            </a:r>
            <a:endParaRPr sz="1800">
              <a:solidFill>
                <a:srgbClr val="FFFFFF"/>
              </a:solidFill>
              <a:latin typeface="Amatic SC"/>
              <a:ea typeface="Amatic SC"/>
              <a:cs typeface="Amatic SC"/>
              <a:sym typeface="Amatic SC"/>
            </a:endParaRPr>
          </a:p>
        </p:txBody>
      </p:sp>
      <p:sp>
        <p:nvSpPr>
          <p:cNvPr id="56" name="Google Shape;56;p13">
            <a:hlinkClick r:id="rId5" action="ppaction://hlinksldjump"/>
          </p:cNvPr>
          <p:cNvSpPr/>
          <p:nvPr/>
        </p:nvSpPr>
        <p:spPr>
          <a:xfrm>
            <a:off x="3274800" y="1140975"/>
            <a:ext cx="1224000" cy="745500"/>
          </a:xfrm>
          <a:prstGeom prst="round2SameRect">
            <a:avLst>
              <a:gd name="adj1" fmla="val 16667"/>
              <a:gd name="adj2" fmla="val 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FFFFFF"/>
                </a:solidFill>
                <a:latin typeface="Amatic SC"/>
                <a:ea typeface="Amatic SC"/>
                <a:cs typeface="Amatic SC"/>
                <a:sym typeface="Amatic SC"/>
              </a:rPr>
              <a:t>classroom</a:t>
            </a:r>
            <a:endParaRPr sz="2500">
              <a:solidFill>
                <a:srgbClr val="FFFFFF"/>
              </a:solidFill>
              <a:latin typeface="Amatic SC"/>
              <a:ea typeface="Amatic SC"/>
              <a:cs typeface="Amatic SC"/>
              <a:sym typeface="Amatic SC"/>
            </a:endParaRPr>
          </a:p>
        </p:txBody>
      </p:sp>
      <p:sp>
        <p:nvSpPr>
          <p:cNvPr id="57" name="Google Shape;57;p13">
            <a:hlinkClick r:id="rId6" action="ppaction://hlinksldjump"/>
          </p:cNvPr>
          <p:cNvSpPr/>
          <p:nvPr/>
        </p:nvSpPr>
        <p:spPr>
          <a:xfrm>
            <a:off x="4417800" y="1140975"/>
            <a:ext cx="1415100" cy="745500"/>
          </a:xfrm>
          <a:prstGeom prst="round2SameRect">
            <a:avLst>
              <a:gd name="adj1" fmla="val 16667"/>
              <a:gd name="adj2" fmla="val 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latin typeface="Amatic SC"/>
                <a:ea typeface="Amatic SC"/>
                <a:cs typeface="Amatic SC"/>
                <a:sym typeface="Amatic SC"/>
              </a:rPr>
              <a:t>Remote learning</a:t>
            </a:r>
            <a:endParaRPr sz="1800">
              <a:solidFill>
                <a:srgbClr val="FFFFFF"/>
              </a:solidFill>
              <a:latin typeface="Amatic SC"/>
              <a:ea typeface="Amatic SC"/>
              <a:cs typeface="Amatic SC"/>
              <a:sym typeface="Amatic SC"/>
            </a:endParaRPr>
          </a:p>
        </p:txBody>
      </p:sp>
      <p:sp>
        <p:nvSpPr>
          <p:cNvPr id="58" name="Google Shape;58;p13">
            <a:hlinkClick r:id="rId7" action="ppaction://hlinksldjump"/>
          </p:cNvPr>
          <p:cNvSpPr/>
          <p:nvPr/>
        </p:nvSpPr>
        <p:spPr>
          <a:xfrm>
            <a:off x="5637000" y="1140975"/>
            <a:ext cx="1415100" cy="745500"/>
          </a:xfrm>
          <a:prstGeom prst="round2SameRect">
            <a:avLst>
              <a:gd name="adj1" fmla="val 16667"/>
              <a:gd name="adj2" fmla="val 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FFFFFF"/>
                </a:solidFill>
                <a:latin typeface="Amatic SC"/>
                <a:ea typeface="Amatic SC"/>
                <a:cs typeface="Amatic SC"/>
                <a:sym typeface="Amatic SC"/>
              </a:rPr>
              <a:t>FAQ</a:t>
            </a:r>
            <a:endParaRPr sz="2500">
              <a:solidFill>
                <a:srgbClr val="FFFFFF"/>
              </a:solidFill>
              <a:latin typeface="Amatic SC"/>
              <a:ea typeface="Amatic SC"/>
              <a:cs typeface="Amatic SC"/>
              <a:sym typeface="Amatic SC"/>
            </a:endParaRPr>
          </a:p>
        </p:txBody>
      </p:sp>
      <p:sp>
        <p:nvSpPr>
          <p:cNvPr id="59" name="Google Shape;59;p13">
            <a:hlinkClick r:id=""/>
          </p:cNvPr>
          <p:cNvSpPr/>
          <p:nvPr/>
        </p:nvSpPr>
        <p:spPr>
          <a:xfrm>
            <a:off x="6894000" y="1140975"/>
            <a:ext cx="1415100" cy="745500"/>
          </a:xfrm>
          <a:prstGeom prst="round2SameRect">
            <a:avLst>
              <a:gd name="adj1" fmla="val 16667"/>
              <a:gd name="adj2" fmla="val 0"/>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FFFFFF"/>
                </a:solidFill>
                <a:latin typeface="Amatic SC"/>
                <a:ea typeface="Amatic SC"/>
                <a:cs typeface="Amatic SC"/>
                <a:sym typeface="Amatic SC"/>
              </a:rPr>
              <a:t>website</a:t>
            </a:r>
            <a:endParaRPr sz="2500">
              <a:solidFill>
                <a:srgbClr val="FFFFFF"/>
              </a:solidFill>
              <a:latin typeface="Amatic SC"/>
              <a:ea typeface="Amatic SC"/>
              <a:cs typeface="Amatic SC"/>
              <a:sym typeface="Amatic SC"/>
            </a:endParaRPr>
          </a:p>
        </p:txBody>
      </p:sp>
      <p:sp>
        <p:nvSpPr>
          <p:cNvPr id="60" name="Google Shape;60;p13"/>
          <p:cNvSpPr/>
          <p:nvPr/>
        </p:nvSpPr>
        <p:spPr>
          <a:xfrm>
            <a:off x="1035000" y="1704350"/>
            <a:ext cx="7274100" cy="343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1035000" y="91200"/>
            <a:ext cx="72741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dirty="0">
                <a:latin typeface="Amatic SC"/>
                <a:ea typeface="Amatic SC"/>
                <a:cs typeface="Amatic SC"/>
                <a:sym typeface="Amatic SC"/>
              </a:rPr>
              <a:t>Click on the tabs to learn more about </a:t>
            </a:r>
            <a:r>
              <a:rPr lang="en" sz="3800" dirty="0" smtClean="0">
                <a:latin typeface="Amatic SC"/>
                <a:ea typeface="Amatic SC"/>
                <a:cs typeface="Amatic SC"/>
                <a:sym typeface="Amatic SC"/>
              </a:rPr>
              <a:t>2nd grade!</a:t>
            </a:r>
            <a:endParaRPr sz="3800" dirty="0">
              <a:latin typeface="Amatic SC"/>
              <a:ea typeface="Amatic SC"/>
              <a:cs typeface="Amatic SC"/>
              <a:sym typeface="Amatic SC"/>
            </a:endParaRPr>
          </a:p>
        </p:txBody>
      </p:sp>
      <p:sp>
        <p:nvSpPr>
          <p:cNvPr id="62" name="Google Shape;62;p13"/>
          <p:cNvSpPr txBox="1"/>
          <p:nvPr/>
        </p:nvSpPr>
        <p:spPr>
          <a:xfrm>
            <a:off x="1086775" y="1513725"/>
            <a:ext cx="6978600" cy="10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0" b="1" dirty="0">
                <a:solidFill>
                  <a:srgbClr val="434343"/>
                </a:solidFill>
                <a:latin typeface="Amatic SC"/>
                <a:ea typeface="Amatic SC"/>
                <a:cs typeface="Amatic SC"/>
                <a:sym typeface="Amatic SC"/>
              </a:rPr>
              <a:t>WELCOME </a:t>
            </a:r>
            <a:r>
              <a:rPr lang="en" sz="5300" dirty="0">
                <a:latin typeface="Amatic SC"/>
                <a:ea typeface="Amatic SC"/>
                <a:cs typeface="Amatic SC"/>
                <a:sym typeface="Amatic SC"/>
              </a:rPr>
              <a:t>To </a:t>
            </a:r>
            <a:r>
              <a:rPr lang="en" sz="7000" b="1" dirty="0" smtClean="0">
                <a:latin typeface="Amatic SC"/>
                <a:ea typeface="Amatic SC"/>
                <a:cs typeface="Amatic SC"/>
                <a:sym typeface="Amatic SC"/>
              </a:rPr>
              <a:t>second Grade</a:t>
            </a:r>
            <a:endParaRPr sz="7000" b="1" dirty="0">
              <a:latin typeface="Amatic SC"/>
              <a:ea typeface="Amatic SC"/>
              <a:cs typeface="Amatic SC"/>
              <a:sym typeface="Amatic SC"/>
            </a:endParaRPr>
          </a:p>
        </p:txBody>
      </p:sp>
      <p:sp>
        <p:nvSpPr>
          <p:cNvPr id="63" name="Google Shape;63;p13"/>
          <p:cNvSpPr txBox="1"/>
          <p:nvPr/>
        </p:nvSpPr>
        <p:spPr>
          <a:xfrm>
            <a:off x="1303975" y="2584625"/>
            <a:ext cx="6761400" cy="24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Welcome back to the 2020 - 2021 school year! We all hope you have enjoyed your summer and are ready to learn new things.</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This year things may look a little different. First of all, your teacher and classmates will be wearing </a:t>
            </a:r>
            <a:r>
              <a:rPr lang="en" dirty="0" smtClean="0"/>
              <a:t>a mask </a:t>
            </a:r>
            <a:r>
              <a:rPr lang="en" dirty="0"/>
              <a:t>during most of the school day. Also, in the classroom you will notice that your classmates are spread out. We are doing this to help stop the spread of germs. During the day we will have breaks for us to wash or sanitize our hands.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Don’t worry! Even with these changes, we will still have a lot of cool lessons and have fun learning.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19">
            <a:hlinkClick r:id="rId4" action="ppaction://hlinksldjump"/>
          </p:cNvPr>
          <p:cNvSpPr/>
          <p:nvPr/>
        </p:nvSpPr>
        <p:spPr>
          <a:xfrm>
            <a:off x="1035000" y="1140975"/>
            <a:ext cx="1415100" cy="745500"/>
          </a:xfrm>
          <a:prstGeom prst="round2SameRect">
            <a:avLst>
              <a:gd name="adj1" fmla="val 16667"/>
              <a:gd name="adj2" fmla="val 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About Me </a:t>
            </a:r>
            <a:endParaRPr sz="2500">
              <a:solidFill>
                <a:srgbClr val="FFFFFF"/>
              </a:solidFill>
              <a:latin typeface="Amatic SC"/>
              <a:ea typeface="Amatic SC"/>
              <a:cs typeface="Amatic SC"/>
              <a:sym typeface="Amatic SC"/>
            </a:endParaRPr>
          </a:p>
        </p:txBody>
      </p:sp>
      <p:sp>
        <p:nvSpPr>
          <p:cNvPr id="146" name="Google Shape;146;p19">
            <a:hlinkClick r:id="rId5" action="ppaction://hlinksldjump"/>
          </p:cNvPr>
          <p:cNvSpPr/>
          <p:nvPr/>
        </p:nvSpPr>
        <p:spPr>
          <a:xfrm>
            <a:off x="2131800" y="1140975"/>
            <a:ext cx="1415100" cy="745500"/>
          </a:xfrm>
          <a:prstGeom prst="round2SameRect">
            <a:avLst>
              <a:gd name="adj1" fmla="val 16667"/>
              <a:gd name="adj2" fmla="val 0"/>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lt1"/>
                </a:solidFill>
                <a:latin typeface="Amatic SC"/>
                <a:ea typeface="Amatic SC"/>
                <a:cs typeface="Amatic SC"/>
                <a:sym typeface="Amatic SC"/>
              </a:rPr>
              <a:t>What to expect</a:t>
            </a:r>
            <a:endParaRPr sz="2500">
              <a:solidFill>
                <a:srgbClr val="FFFFFF"/>
              </a:solidFill>
              <a:latin typeface="Amatic SC"/>
              <a:ea typeface="Amatic SC"/>
              <a:cs typeface="Amatic SC"/>
              <a:sym typeface="Amatic SC"/>
            </a:endParaRPr>
          </a:p>
        </p:txBody>
      </p:sp>
      <p:sp>
        <p:nvSpPr>
          <p:cNvPr id="147" name="Google Shape;147;p19">
            <a:hlinkClick r:id="rId6" action="ppaction://hlinksldjump"/>
          </p:cNvPr>
          <p:cNvSpPr/>
          <p:nvPr/>
        </p:nvSpPr>
        <p:spPr>
          <a:xfrm>
            <a:off x="3274800" y="1140975"/>
            <a:ext cx="1415100" cy="745500"/>
          </a:xfrm>
          <a:prstGeom prst="round2SameRect">
            <a:avLst>
              <a:gd name="adj1" fmla="val 16667"/>
              <a:gd name="adj2" fmla="val 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chemeClr val="lt1"/>
                </a:solidFill>
                <a:latin typeface="Amatic SC"/>
                <a:ea typeface="Amatic SC"/>
                <a:cs typeface="Amatic SC"/>
                <a:sym typeface="Amatic SC"/>
              </a:rPr>
              <a:t>classroom</a:t>
            </a:r>
            <a:endParaRPr sz="2500">
              <a:solidFill>
                <a:srgbClr val="FFFFFF"/>
              </a:solidFill>
              <a:latin typeface="Amatic SC"/>
              <a:ea typeface="Amatic SC"/>
              <a:cs typeface="Amatic SC"/>
              <a:sym typeface="Amatic SC"/>
            </a:endParaRPr>
          </a:p>
        </p:txBody>
      </p:sp>
      <p:sp>
        <p:nvSpPr>
          <p:cNvPr id="148" name="Google Shape;148;p19">
            <a:hlinkClick r:id="rId7" action="ppaction://hlinksldjump"/>
          </p:cNvPr>
          <p:cNvSpPr/>
          <p:nvPr/>
        </p:nvSpPr>
        <p:spPr>
          <a:xfrm>
            <a:off x="4417800" y="1140975"/>
            <a:ext cx="1415100" cy="745500"/>
          </a:xfrm>
          <a:prstGeom prst="round2SameRect">
            <a:avLst>
              <a:gd name="adj1" fmla="val 16667"/>
              <a:gd name="adj2" fmla="val 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a:solidFill>
                  <a:schemeClr val="lt1"/>
                </a:solidFill>
                <a:latin typeface="Amatic SC"/>
                <a:ea typeface="Amatic SC"/>
                <a:cs typeface="Amatic SC"/>
                <a:sym typeface="Amatic SC"/>
              </a:rPr>
              <a:t>Remote learning</a:t>
            </a:r>
            <a:endParaRPr sz="2500">
              <a:solidFill>
                <a:srgbClr val="FFFFFF"/>
              </a:solidFill>
              <a:latin typeface="Amatic SC"/>
              <a:ea typeface="Amatic SC"/>
              <a:cs typeface="Amatic SC"/>
              <a:sym typeface="Amatic SC"/>
            </a:endParaRPr>
          </a:p>
        </p:txBody>
      </p:sp>
      <p:sp>
        <p:nvSpPr>
          <p:cNvPr id="149" name="Google Shape;149;p19">
            <a:hlinkClick r:id="rId8" action="ppaction://hlinksldjump"/>
          </p:cNvPr>
          <p:cNvSpPr/>
          <p:nvPr/>
        </p:nvSpPr>
        <p:spPr>
          <a:xfrm>
            <a:off x="5637000" y="1140975"/>
            <a:ext cx="1415100" cy="745500"/>
          </a:xfrm>
          <a:prstGeom prst="round2SameRect">
            <a:avLst>
              <a:gd name="adj1" fmla="val 16667"/>
              <a:gd name="adj2" fmla="val 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FAQ</a:t>
            </a:r>
            <a:endParaRPr sz="2500">
              <a:solidFill>
                <a:srgbClr val="FFFFFF"/>
              </a:solidFill>
              <a:latin typeface="Amatic SC"/>
              <a:ea typeface="Amatic SC"/>
              <a:cs typeface="Amatic SC"/>
              <a:sym typeface="Amatic SC"/>
            </a:endParaRPr>
          </a:p>
        </p:txBody>
      </p:sp>
      <p:sp>
        <p:nvSpPr>
          <p:cNvPr id="150" name="Google Shape;150;p19"/>
          <p:cNvSpPr/>
          <p:nvPr/>
        </p:nvSpPr>
        <p:spPr>
          <a:xfrm>
            <a:off x="6894000" y="1140975"/>
            <a:ext cx="1415100" cy="745500"/>
          </a:xfrm>
          <a:prstGeom prst="round2SameRect">
            <a:avLst>
              <a:gd name="adj1" fmla="val 16667"/>
              <a:gd name="adj2" fmla="val 0"/>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dirty="0">
                <a:solidFill>
                  <a:srgbClr val="FFFFFF"/>
                </a:solidFill>
                <a:latin typeface="Amatic SC"/>
                <a:ea typeface="Amatic SC"/>
                <a:cs typeface="Amatic SC"/>
                <a:sym typeface="Amatic SC"/>
              </a:rPr>
              <a:t>WEBSITE &amp; EMAIL</a:t>
            </a:r>
            <a:endParaRPr sz="2000" dirty="0">
              <a:solidFill>
                <a:srgbClr val="FFFFFF"/>
              </a:solidFill>
              <a:latin typeface="Amatic SC"/>
              <a:ea typeface="Amatic SC"/>
              <a:cs typeface="Amatic SC"/>
              <a:sym typeface="Amatic SC"/>
            </a:endParaRPr>
          </a:p>
        </p:txBody>
      </p:sp>
      <p:sp>
        <p:nvSpPr>
          <p:cNvPr id="151" name="Google Shape;151;p19"/>
          <p:cNvSpPr/>
          <p:nvPr/>
        </p:nvSpPr>
        <p:spPr>
          <a:xfrm>
            <a:off x="1035000" y="1704350"/>
            <a:ext cx="7274100" cy="3439200"/>
          </a:xfrm>
          <a:prstGeom prst="rect">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a:hlinkClick r:id="" action="ppaction://hlinkshowjump?jump=firstslide"/>
          </p:cNvPr>
          <p:cNvSpPr txBox="1"/>
          <p:nvPr/>
        </p:nvSpPr>
        <p:spPr>
          <a:xfrm>
            <a:off x="193175" y="62975"/>
            <a:ext cx="8753700" cy="10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0" b="1">
                <a:solidFill>
                  <a:srgbClr val="434343"/>
                </a:solidFill>
                <a:latin typeface="Amatic SC"/>
                <a:ea typeface="Amatic SC"/>
                <a:cs typeface="Amatic SC"/>
                <a:sym typeface="Amatic SC"/>
              </a:rPr>
              <a:t>WELCOME </a:t>
            </a:r>
            <a:r>
              <a:rPr lang="en" sz="5300">
                <a:latin typeface="Amatic SC"/>
                <a:ea typeface="Amatic SC"/>
                <a:cs typeface="Amatic SC"/>
                <a:sym typeface="Amatic SC"/>
              </a:rPr>
              <a:t>To </a:t>
            </a:r>
            <a:r>
              <a:rPr lang="en" sz="7000" b="1" smtClean="0">
                <a:latin typeface="Amatic SC"/>
                <a:ea typeface="Amatic SC"/>
                <a:cs typeface="Amatic SC"/>
                <a:sym typeface="Amatic SC"/>
              </a:rPr>
              <a:t>second </a:t>
            </a:r>
            <a:r>
              <a:rPr lang="en" sz="7000" b="1">
                <a:latin typeface="Amatic SC"/>
                <a:ea typeface="Amatic SC"/>
                <a:cs typeface="Amatic SC"/>
                <a:sym typeface="Amatic SC"/>
              </a:rPr>
              <a:t>GRADE</a:t>
            </a:r>
            <a:endParaRPr sz="7000" b="1" dirty="0">
              <a:latin typeface="Amatic SC"/>
              <a:ea typeface="Amatic SC"/>
              <a:cs typeface="Amatic SC"/>
              <a:sym typeface="Amatic SC"/>
            </a:endParaRPr>
          </a:p>
        </p:txBody>
      </p:sp>
      <p:sp>
        <p:nvSpPr>
          <p:cNvPr id="153" name="Google Shape;153;p19"/>
          <p:cNvSpPr txBox="1"/>
          <p:nvPr/>
        </p:nvSpPr>
        <p:spPr>
          <a:xfrm>
            <a:off x="1035000" y="1717688"/>
            <a:ext cx="6954600" cy="8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dirty="0" smtClean="0"/>
              <a:t>Second </a:t>
            </a:r>
            <a:r>
              <a:rPr lang="en" sz="2000" u="sng" dirty="0"/>
              <a:t>Grade Website</a:t>
            </a:r>
            <a:endParaRPr sz="2000" u="sng" dirty="0"/>
          </a:p>
          <a:p>
            <a:pPr lvl="0" algn="ctr"/>
            <a:r>
              <a:rPr lang="en-US" sz="2000" dirty="0"/>
              <a:t>http://cilsecondgrade.weebly.com/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4" name="Google Shape;154;p19"/>
          <p:cNvSpPr txBox="1"/>
          <p:nvPr/>
        </p:nvSpPr>
        <p:spPr>
          <a:xfrm>
            <a:off x="1092725" y="2508425"/>
            <a:ext cx="6954600" cy="41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t>Teacher Email Addresses</a:t>
            </a:r>
            <a:endParaRPr sz="2000" u="sng"/>
          </a:p>
          <a:p>
            <a:pPr marL="0" lvl="0" indent="0" algn="ctr" rtl="0">
              <a:spcBef>
                <a:spcPts val="0"/>
              </a:spcBef>
              <a:spcAft>
                <a:spcPts val="0"/>
              </a:spcAft>
              <a:buNone/>
            </a:pPr>
            <a:endParaRPr sz="2000"/>
          </a:p>
          <a:p>
            <a:pPr marL="0" lvl="0" indent="0" algn="l" rtl="0">
              <a:spcBef>
                <a:spcPts val="0"/>
              </a:spcBef>
              <a:spcAft>
                <a:spcPts val="0"/>
              </a:spcAft>
              <a:buNone/>
            </a:pPr>
            <a:endParaRPr/>
          </a:p>
        </p:txBody>
      </p:sp>
      <p:sp>
        <p:nvSpPr>
          <p:cNvPr id="155" name="Google Shape;155;p19"/>
          <p:cNvSpPr txBox="1"/>
          <p:nvPr/>
        </p:nvSpPr>
        <p:spPr>
          <a:xfrm>
            <a:off x="1005600" y="2870525"/>
            <a:ext cx="3259800" cy="179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000" dirty="0"/>
          </a:p>
          <a:p>
            <a:pPr marL="0" lvl="0" indent="0" algn="l" rtl="0">
              <a:spcBef>
                <a:spcPts val="0"/>
              </a:spcBef>
              <a:spcAft>
                <a:spcPts val="0"/>
              </a:spcAft>
              <a:buNone/>
            </a:pPr>
            <a:endParaRPr dirty="0"/>
          </a:p>
          <a:p>
            <a:pPr marL="0" lvl="0" indent="0" algn="ctr" rtl="0">
              <a:spcBef>
                <a:spcPts val="0"/>
              </a:spcBef>
              <a:spcAft>
                <a:spcPts val="0"/>
              </a:spcAft>
              <a:buNone/>
            </a:pPr>
            <a:r>
              <a:rPr lang="en" b="1" dirty="0" smtClean="0"/>
              <a:t>Mrs. Brubaker</a:t>
            </a:r>
            <a:endParaRPr b="1" dirty="0"/>
          </a:p>
          <a:p>
            <a:pPr lvl="0" algn="ctr"/>
            <a:r>
              <a:rPr lang="en-US" sz="1200" dirty="0"/>
              <a:t>Jacqueline.Brubaker@choicesinlearning.org</a:t>
            </a:r>
            <a:endParaRPr sz="1200" dirty="0"/>
          </a:p>
          <a:p>
            <a:pPr marL="0" lvl="0" indent="0" algn="ctr" rtl="0">
              <a:spcBef>
                <a:spcPts val="0"/>
              </a:spcBef>
              <a:spcAft>
                <a:spcPts val="0"/>
              </a:spcAft>
              <a:buNone/>
            </a:pPr>
            <a:endParaRPr dirty="0"/>
          </a:p>
          <a:p>
            <a:pPr marL="0" lvl="0" indent="0" algn="ctr" rtl="0">
              <a:spcBef>
                <a:spcPts val="0"/>
              </a:spcBef>
              <a:spcAft>
                <a:spcPts val="0"/>
              </a:spcAft>
              <a:buNone/>
            </a:pPr>
            <a:r>
              <a:rPr lang="en" b="1" dirty="0" smtClean="0"/>
              <a:t>Mrs. Gekas</a:t>
            </a:r>
            <a:endParaRPr b="1" dirty="0"/>
          </a:p>
          <a:p>
            <a:pPr lvl="0"/>
            <a:r>
              <a:rPr lang="en-US" sz="1300" dirty="0"/>
              <a:t>stephanie.gekas@choicesinlearning.org</a:t>
            </a:r>
            <a:endParaRPr sz="1300" dirty="0"/>
          </a:p>
          <a:p>
            <a:pPr marL="0" lvl="0" indent="0" algn="l" rtl="0">
              <a:spcBef>
                <a:spcPts val="0"/>
              </a:spcBef>
              <a:spcAft>
                <a:spcPts val="0"/>
              </a:spcAft>
              <a:buNone/>
            </a:pPr>
            <a:endParaRPr dirty="0"/>
          </a:p>
          <a:p>
            <a:pPr marL="0" lvl="0" indent="0" algn="l" rtl="0">
              <a:spcBef>
                <a:spcPts val="0"/>
              </a:spcBef>
              <a:spcAft>
                <a:spcPts val="0"/>
              </a:spcAft>
              <a:buNone/>
            </a:pPr>
            <a:endParaRPr sz="1000" dirty="0">
              <a:solidFill>
                <a:srgbClr val="1A73E8"/>
              </a:solidFill>
              <a:highlight>
                <a:srgbClr val="FFFFFF"/>
              </a:highlight>
              <a:latin typeface="Roboto"/>
              <a:ea typeface="Roboto"/>
              <a:cs typeface="Roboto"/>
              <a:sym typeface="Roboto"/>
            </a:endParaRPr>
          </a:p>
        </p:txBody>
      </p:sp>
      <p:sp>
        <p:nvSpPr>
          <p:cNvPr id="156" name="Google Shape;156;p19"/>
          <p:cNvSpPr txBox="1"/>
          <p:nvPr/>
        </p:nvSpPr>
        <p:spPr>
          <a:xfrm>
            <a:off x="4918413" y="2870525"/>
            <a:ext cx="3259800" cy="217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000" dirty="0" smtClean="0"/>
          </a:p>
          <a:p>
            <a:pPr marL="0" lvl="0" indent="0" algn="ctr" rtl="0">
              <a:spcBef>
                <a:spcPts val="0"/>
              </a:spcBef>
              <a:spcAft>
                <a:spcPts val="0"/>
              </a:spcAft>
              <a:buNone/>
            </a:pPr>
            <a:r>
              <a:rPr lang="en" b="1" dirty="0" smtClean="0"/>
              <a:t>Mr. Miller</a:t>
            </a:r>
            <a:endParaRPr b="1" dirty="0" smtClean="0"/>
          </a:p>
          <a:p>
            <a:pPr lvl="0" algn="ctr"/>
            <a:r>
              <a:rPr lang="en-US" sz="1200" dirty="0"/>
              <a:t>derek.miller@choicesinlearning.org</a:t>
            </a:r>
            <a:endParaRPr sz="1200" dirty="0" smtClean="0"/>
          </a:p>
          <a:p>
            <a:pPr marL="0" lvl="0" indent="0" algn="ctr" rtl="0">
              <a:spcBef>
                <a:spcPts val="0"/>
              </a:spcBef>
              <a:spcAft>
                <a:spcPts val="0"/>
              </a:spcAft>
              <a:buNone/>
            </a:pPr>
            <a:endParaRPr lang="en" b="1" dirty="0" smtClean="0"/>
          </a:p>
          <a:p>
            <a:pPr marL="0" lvl="0" indent="0" algn="ctr" rtl="0">
              <a:spcBef>
                <a:spcPts val="0"/>
              </a:spcBef>
              <a:spcAft>
                <a:spcPts val="0"/>
              </a:spcAft>
              <a:buNone/>
            </a:pPr>
            <a:r>
              <a:rPr lang="en" b="1" dirty="0" smtClean="0"/>
              <a:t>Miss Jimenez</a:t>
            </a:r>
            <a:endParaRPr b="1" dirty="0" smtClean="0"/>
          </a:p>
          <a:p>
            <a:pPr lvl="0" algn="ctr"/>
            <a:r>
              <a:rPr lang="en-US" sz="1200" dirty="0"/>
              <a:t>mckenzie.jimenez@choicesinlearning.org</a:t>
            </a:r>
            <a:endParaRPr b="1" dirty="0" smtClean="0">
              <a:solidFill>
                <a:schemeClr val="dk1"/>
              </a:solidFill>
            </a:endParaRPr>
          </a:p>
          <a:p>
            <a:pPr marL="0" lvl="0" indent="0" algn="ctr" rtl="0">
              <a:spcBef>
                <a:spcPts val="0"/>
              </a:spcBef>
              <a:spcAft>
                <a:spcPts val="0"/>
              </a:spcAft>
              <a:buClr>
                <a:schemeClr val="dk1"/>
              </a:buClr>
              <a:buSzPts val="1100"/>
              <a:buFont typeface="Arial"/>
              <a:buNone/>
            </a:pPr>
            <a:endParaRPr lang="en" b="1" dirty="0" smtClean="0">
              <a:solidFill>
                <a:schemeClr val="dk1"/>
              </a:solidFill>
            </a:endParaRPr>
          </a:p>
          <a:p>
            <a:pPr marL="0" lvl="0" indent="0" algn="ctr" rtl="0">
              <a:spcBef>
                <a:spcPts val="0"/>
              </a:spcBef>
              <a:spcAft>
                <a:spcPts val="0"/>
              </a:spcAft>
              <a:buClr>
                <a:schemeClr val="dk1"/>
              </a:buClr>
              <a:buSzPts val="1100"/>
              <a:buFont typeface="Arial"/>
              <a:buNone/>
            </a:pPr>
            <a:r>
              <a:rPr lang="en" b="1" dirty="0" smtClean="0">
                <a:solidFill>
                  <a:schemeClr val="dk1"/>
                </a:solidFill>
              </a:rPr>
              <a:t>Miss Smith</a:t>
            </a:r>
          </a:p>
          <a:p>
            <a:pPr lvl="0" algn="ctr">
              <a:buClr>
                <a:schemeClr val="dk1"/>
              </a:buClr>
              <a:buSzPts val="1100"/>
            </a:pPr>
            <a:r>
              <a:rPr lang="en-US" sz="1200" dirty="0">
                <a:solidFill>
                  <a:schemeClr val="dk1"/>
                </a:solidFill>
              </a:rPr>
              <a:t>ceri.smith@choicesinlearning.org</a:t>
            </a:r>
            <a:endParaRPr sz="1200" dirty="0" smtClean="0">
              <a:solidFill>
                <a:schemeClr val="dk1"/>
              </a:solidFill>
            </a:endParaRPr>
          </a:p>
          <a:p>
            <a:pPr marL="0" lvl="0" indent="0" algn="ctr" rtl="0">
              <a:spcBef>
                <a:spcPts val="0"/>
              </a:spcBef>
              <a:spcAft>
                <a:spcPts val="0"/>
              </a:spcAft>
              <a:buClr>
                <a:schemeClr val="dk1"/>
              </a:buClr>
              <a:buSzPts val="1100"/>
              <a:buFont typeface="Arial"/>
              <a:buNone/>
            </a:pPr>
            <a:endParaRPr sz="1200" dirty="0" smtClean="0"/>
          </a:p>
          <a:p>
            <a:pPr marL="0" lvl="0" indent="0" algn="l" rtl="0">
              <a:spcBef>
                <a:spcPts val="0"/>
              </a:spcBef>
              <a:spcAft>
                <a:spcPts val="0"/>
              </a:spcAft>
              <a:buNone/>
            </a:pPr>
            <a:endParaRPr sz="1300" dirty="0" smtClean="0"/>
          </a:p>
          <a:p>
            <a:pPr marL="0" lvl="0" indent="0" algn="l" rtl="0">
              <a:spcBef>
                <a:spcPts val="0"/>
              </a:spcBef>
              <a:spcAft>
                <a:spcPts val="0"/>
              </a:spcAft>
              <a:buNone/>
            </a:pPr>
            <a:endParaRPr dirty="0" smtClean="0"/>
          </a:p>
          <a:p>
            <a:pPr marL="0" lvl="0" indent="0" algn="l" rtl="0">
              <a:spcBef>
                <a:spcPts val="0"/>
              </a:spcBef>
              <a:spcAft>
                <a:spcPts val="0"/>
              </a:spcAft>
              <a:buNone/>
            </a:pPr>
            <a:endParaRPr sz="1000" dirty="0">
              <a:solidFill>
                <a:srgbClr val="1A73E8"/>
              </a:solidFill>
              <a:highlight>
                <a:srgbClr val="FFFFFF"/>
              </a:highlight>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4">
            <a:hlinkClick r:id="rId4" action="ppaction://hlinksldjump"/>
          </p:cNvPr>
          <p:cNvSpPr/>
          <p:nvPr/>
        </p:nvSpPr>
        <p:spPr>
          <a:xfrm>
            <a:off x="2131800" y="1140975"/>
            <a:ext cx="1415100" cy="745500"/>
          </a:xfrm>
          <a:prstGeom prst="round2SameRect">
            <a:avLst>
              <a:gd name="adj1" fmla="val 16667"/>
              <a:gd name="adj2" fmla="val 0"/>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100">
                <a:solidFill>
                  <a:srgbClr val="FFFFFF"/>
                </a:solidFill>
                <a:latin typeface="Amatic SC"/>
                <a:ea typeface="Amatic SC"/>
                <a:cs typeface="Amatic SC"/>
                <a:sym typeface="Amatic SC"/>
              </a:rPr>
              <a:t>What to expect</a:t>
            </a:r>
            <a:endParaRPr sz="1900">
              <a:solidFill>
                <a:srgbClr val="FFFFFF"/>
              </a:solidFill>
              <a:latin typeface="Amatic SC"/>
              <a:ea typeface="Amatic SC"/>
              <a:cs typeface="Amatic SC"/>
              <a:sym typeface="Amatic SC"/>
            </a:endParaRPr>
          </a:p>
        </p:txBody>
      </p:sp>
      <p:sp>
        <p:nvSpPr>
          <p:cNvPr id="69" name="Google Shape;69;p14">
            <a:hlinkClick r:id="rId5" action="ppaction://hlinksldjump"/>
          </p:cNvPr>
          <p:cNvSpPr/>
          <p:nvPr/>
        </p:nvSpPr>
        <p:spPr>
          <a:xfrm>
            <a:off x="3274800" y="1140975"/>
            <a:ext cx="1415100" cy="745500"/>
          </a:xfrm>
          <a:prstGeom prst="round2SameRect">
            <a:avLst>
              <a:gd name="adj1" fmla="val 16667"/>
              <a:gd name="adj2" fmla="val 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rgbClr val="FFFFFF"/>
                </a:solidFill>
                <a:latin typeface="Amatic SC"/>
                <a:ea typeface="Amatic SC"/>
                <a:cs typeface="Amatic SC"/>
                <a:sym typeface="Amatic SC"/>
              </a:rPr>
              <a:t>classroom</a:t>
            </a:r>
            <a:endParaRPr sz="2500" dirty="0">
              <a:solidFill>
                <a:srgbClr val="FFFFFF"/>
              </a:solidFill>
              <a:latin typeface="Amatic SC"/>
              <a:ea typeface="Amatic SC"/>
              <a:cs typeface="Amatic SC"/>
              <a:sym typeface="Amatic SC"/>
            </a:endParaRPr>
          </a:p>
        </p:txBody>
      </p:sp>
      <p:sp>
        <p:nvSpPr>
          <p:cNvPr id="70" name="Google Shape;70;p14">
            <a:hlinkClick r:id="rId6" action="ppaction://hlinksldjump"/>
          </p:cNvPr>
          <p:cNvSpPr/>
          <p:nvPr/>
        </p:nvSpPr>
        <p:spPr>
          <a:xfrm>
            <a:off x="4417800" y="1140975"/>
            <a:ext cx="1415100" cy="745500"/>
          </a:xfrm>
          <a:prstGeom prst="round2SameRect">
            <a:avLst>
              <a:gd name="adj1" fmla="val 16667"/>
              <a:gd name="adj2" fmla="val 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900" dirty="0">
                <a:solidFill>
                  <a:srgbClr val="FFFFFF"/>
                </a:solidFill>
                <a:latin typeface="Amatic SC"/>
                <a:ea typeface="Amatic SC"/>
                <a:cs typeface="Amatic SC"/>
                <a:sym typeface="Amatic SC"/>
              </a:rPr>
              <a:t>Remote learning</a:t>
            </a:r>
            <a:endParaRPr sz="800" dirty="0"/>
          </a:p>
        </p:txBody>
      </p:sp>
      <p:sp>
        <p:nvSpPr>
          <p:cNvPr id="71" name="Google Shape;71;p14">
            <a:hlinkClick r:id="rId7" action="ppaction://hlinksldjump"/>
          </p:cNvPr>
          <p:cNvSpPr/>
          <p:nvPr/>
        </p:nvSpPr>
        <p:spPr>
          <a:xfrm>
            <a:off x="5637000" y="1140975"/>
            <a:ext cx="1415100" cy="745500"/>
          </a:xfrm>
          <a:prstGeom prst="round2SameRect">
            <a:avLst>
              <a:gd name="adj1" fmla="val 16667"/>
              <a:gd name="adj2" fmla="val 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faq</a:t>
            </a:r>
            <a:endParaRPr sz="2500">
              <a:solidFill>
                <a:srgbClr val="FFFFFF"/>
              </a:solidFill>
              <a:latin typeface="Amatic SC"/>
              <a:ea typeface="Amatic SC"/>
              <a:cs typeface="Amatic SC"/>
              <a:sym typeface="Amatic SC"/>
            </a:endParaRPr>
          </a:p>
        </p:txBody>
      </p:sp>
      <p:sp>
        <p:nvSpPr>
          <p:cNvPr id="72" name="Google Shape;72;p14">
            <a:hlinkClick r:id="" action="ppaction://hlinkshowjump?jump=lastslide"/>
          </p:cNvPr>
          <p:cNvSpPr/>
          <p:nvPr/>
        </p:nvSpPr>
        <p:spPr>
          <a:xfrm>
            <a:off x="6894000" y="1140975"/>
            <a:ext cx="1415100" cy="745500"/>
          </a:xfrm>
          <a:prstGeom prst="round2SameRect">
            <a:avLst>
              <a:gd name="adj1" fmla="val 16667"/>
              <a:gd name="adj2" fmla="val 0"/>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lt1"/>
                </a:solidFill>
                <a:latin typeface="Amatic SC"/>
                <a:ea typeface="Amatic SC"/>
                <a:cs typeface="Amatic SC"/>
                <a:sym typeface="Amatic SC"/>
              </a:rPr>
              <a:t>WEBSITE &amp; EMAIL</a:t>
            </a:r>
            <a:endParaRPr sz="2500">
              <a:solidFill>
                <a:srgbClr val="FFFFFF"/>
              </a:solidFill>
              <a:latin typeface="Amatic SC"/>
              <a:ea typeface="Amatic SC"/>
              <a:cs typeface="Amatic SC"/>
              <a:sym typeface="Amatic SC"/>
            </a:endParaRPr>
          </a:p>
        </p:txBody>
      </p:sp>
      <p:sp>
        <p:nvSpPr>
          <p:cNvPr id="73" name="Google Shape;73;p14"/>
          <p:cNvSpPr/>
          <p:nvPr/>
        </p:nvSpPr>
        <p:spPr>
          <a:xfrm>
            <a:off x="1035000" y="1140975"/>
            <a:ext cx="1415100" cy="745500"/>
          </a:xfrm>
          <a:prstGeom prst="round2SameRect">
            <a:avLst>
              <a:gd name="adj1" fmla="val 16667"/>
              <a:gd name="adj2" fmla="val 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FFFFFF"/>
                </a:solidFill>
                <a:latin typeface="Amatic SC"/>
                <a:ea typeface="Amatic SC"/>
                <a:cs typeface="Amatic SC"/>
                <a:sym typeface="Amatic SC"/>
              </a:rPr>
              <a:t>teachers</a:t>
            </a:r>
            <a:endParaRPr sz="2500">
              <a:solidFill>
                <a:srgbClr val="FFFFFF"/>
              </a:solidFill>
              <a:latin typeface="Amatic SC"/>
              <a:ea typeface="Amatic SC"/>
              <a:cs typeface="Amatic SC"/>
              <a:sym typeface="Amatic SC"/>
            </a:endParaRPr>
          </a:p>
        </p:txBody>
      </p:sp>
      <p:sp>
        <p:nvSpPr>
          <p:cNvPr id="74" name="Google Shape;74;p14"/>
          <p:cNvSpPr/>
          <p:nvPr/>
        </p:nvSpPr>
        <p:spPr>
          <a:xfrm>
            <a:off x="1035000" y="1704300"/>
            <a:ext cx="7274100" cy="3439200"/>
          </a:xfrm>
          <a:prstGeom prst="rect">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latin typeface="Comfortaa"/>
              <a:ea typeface="Comfortaa"/>
              <a:cs typeface="Comfortaa"/>
              <a:sym typeface="Comfortaa"/>
            </a:endParaRPr>
          </a:p>
        </p:txBody>
      </p:sp>
      <p:sp>
        <p:nvSpPr>
          <p:cNvPr id="75" name="Google Shape;75;p14">
            <a:hlinkClick r:id="" action="ppaction://hlinkshowjump?jump=firstslide"/>
          </p:cNvPr>
          <p:cNvSpPr txBox="1"/>
          <p:nvPr/>
        </p:nvSpPr>
        <p:spPr>
          <a:xfrm>
            <a:off x="193175" y="62975"/>
            <a:ext cx="8753700" cy="10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0" b="1" dirty="0">
                <a:solidFill>
                  <a:srgbClr val="434343"/>
                </a:solidFill>
                <a:latin typeface="Amatic SC"/>
                <a:ea typeface="Amatic SC"/>
                <a:cs typeface="Amatic SC"/>
                <a:sym typeface="Amatic SC"/>
              </a:rPr>
              <a:t>WELCOME </a:t>
            </a:r>
            <a:r>
              <a:rPr lang="en" sz="5300" dirty="0">
                <a:latin typeface="Amatic SC"/>
                <a:ea typeface="Amatic SC"/>
                <a:cs typeface="Amatic SC"/>
                <a:sym typeface="Amatic SC"/>
              </a:rPr>
              <a:t>To </a:t>
            </a:r>
            <a:r>
              <a:rPr lang="en" sz="7000" b="1" dirty="0" smtClean="0">
                <a:latin typeface="Amatic SC"/>
                <a:ea typeface="Amatic SC"/>
                <a:cs typeface="Amatic SC"/>
                <a:sym typeface="Amatic SC"/>
              </a:rPr>
              <a:t>second grade</a:t>
            </a:r>
            <a:endParaRPr sz="7000" b="1" dirty="0">
              <a:latin typeface="Amatic SC"/>
              <a:ea typeface="Amatic SC"/>
              <a:cs typeface="Amatic SC"/>
              <a:sym typeface="Amatic SC"/>
            </a:endParaRPr>
          </a:p>
        </p:txBody>
      </p:sp>
      <p:sp>
        <p:nvSpPr>
          <p:cNvPr id="76" name="Google Shape;76;p14"/>
          <p:cNvSpPr txBox="1"/>
          <p:nvPr/>
        </p:nvSpPr>
        <p:spPr>
          <a:xfrm>
            <a:off x="2497400" y="2209800"/>
            <a:ext cx="2072700" cy="8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dirty="0">
                <a:solidFill>
                  <a:schemeClr val="dk1"/>
                </a:solidFill>
              </a:rPr>
              <a:t>My name is </a:t>
            </a:r>
            <a:r>
              <a:rPr lang="en" sz="1000" dirty="0" smtClean="0">
                <a:solidFill>
                  <a:schemeClr val="dk1"/>
                </a:solidFill>
              </a:rPr>
              <a:t>Mr. Miller. </a:t>
            </a:r>
            <a:r>
              <a:rPr lang="en" sz="1000" dirty="0">
                <a:solidFill>
                  <a:schemeClr val="dk1"/>
                </a:solidFill>
              </a:rPr>
              <a:t>This will be my second year teaching at Choices In Learning. </a:t>
            </a:r>
          </a:p>
          <a:p>
            <a:pPr marL="0" lvl="0" indent="0" algn="l" rtl="0">
              <a:spcBef>
                <a:spcPts val="0"/>
              </a:spcBef>
              <a:spcAft>
                <a:spcPts val="0"/>
              </a:spcAft>
              <a:buClr>
                <a:schemeClr val="dk1"/>
              </a:buClr>
              <a:buSzPts val="1100"/>
              <a:buFont typeface="Arial"/>
              <a:buNone/>
            </a:pPr>
            <a:endParaRPr sz="1000" dirty="0"/>
          </a:p>
          <a:p>
            <a:pPr marL="0" lvl="0" indent="0" algn="l" rtl="0">
              <a:spcBef>
                <a:spcPts val="0"/>
              </a:spcBef>
              <a:spcAft>
                <a:spcPts val="0"/>
              </a:spcAft>
              <a:buNone/>
            </a:pPr>
            <a:endParaRPr dirty="0"/>
          </a:p>
        </p:txBody>
      </p:sp>
      <p:sp>
        <p:nvSpPr>
          <p:cNvPr id="80" name="Google Shape;80;p14"/>
          <p:cNvSpPr txBox="1"/>
          <p:nvPr/>
        </p:nvSpPr>
        <p:spPr>
          <a:xfrm>
            <a:off x="6004750" y="2055637"/>
            <a:ext cx="1935300" cy="10187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My name is </a:t>
            </a:r>
            <a:r>
              <a:rPr lang="en" sz="1000" dirty="0" smtClean="0">
                <a:solidFill>
                  <a:schemeClr val="dk1"/>
                </a:solidFill>
              </a:rPr>
              <a:t>Mrs. Brubaker. </a:t>
            </a:r>
            <a:r>
              <a:rPr lang="en" sz="1000" dirty="0">
                <a:solidFill>
                  <a:schemeClr val="dk1"/>
                </a:solidFill>
              </a:rPr>
              <a:t>This will be my </a:t>
            </a:r>
            <a:r>
              <a:rPr lang="en" sz="1000" dirty="0" smtClean="0">
                <a:solidFill>
                  <a:schemeClr val="dk1"/>
                </a:solidFill>
              </a:rPr>
              <a:t>3rd </a:t>
            </a:r>
            <a:r>
              <a:rPr lang="en" sz="1000" dirty="0">
                <a:solidFill>
                  <a:schemeClr val="dk1"/>
                </a:solidFill>
              </a:rPr>
              <a:t>year teaching at Choices In Learning. </a:t>
            </a:r>
            <a:r>
              <a:rPr lang="en" sz="1000" dirty="0" smtClean="0">
                <a:solidFill>
                  <a:schemeClr val="dk1"/>
                </a:solidFill>
              </a:rPr>
              <a:t> </a:t>
            </a:r>
            <a:endParaRPr sz="1000" dirty="0"/>
          </a:p>
          <a:p>
            <a:pPr marL="0" lvl="0" indent="0" algn="l" rtl="0">
              <a:spcBef>
                <a:spcPts val="0"/>
              </a:spcBef>
              <a:spcAft>
                <a:spcPts val="0"/>
              </a:spcAft>
              <a:buNone/>
            </a:pPr>
            <a:endParaRPr dirty="0"/>
          </a:p>
        </p:txBody>
      </p:sp>
      <p:sp>
        <p:nvSpPr>
          <p:cNvPr id="81" name="Google Shape;81;p14"/>
          <p:cNvSpPr txBox="1"/>
          <p:nvPr/>
        </p:nvSpPr>
        <p:spPr>
          <a:xfrm>
            <a:off x="2029700" y="3718800"/>
            <a:ext cx="1415100" cy="12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My name is Miss  </a:t>
            </a:r>
            <a:r>
              <a:rPr lang="en" sz="1000" dirty="0" smtClean="0">
                <a:solidFill>
                  <a:schemeClr val="dk1"/>
                </a:solidFill>
              </a:rPr>
              <a:t>Jimenez. </a:t>
            </a:r>
            <a:r>
              <a:rPr lang="en" sz="1000" dirty="0">
                <a:solidFill>
                  <a:schemeClr val="dk1"/>
                </a:solidFill>
              </a:rPr>
              <a:t>This will be my </a:t>
            </a:r>
            <a:r>
              <a:rPr lang="en" sz="1000" dirty="0" smtClean="0">
                <a:solidFill>
                  <a:schemeClr val="dk1"/>
                </a:solidFill>
              </a:rPr>
              <a:t>first </a:t>
            </a:r>
            <a:r>
              <a:rPr lang="en" sz="1000" dirty="0">
                <a:solidFill>
                  <a:schemeClr val="dk1"/>
                </a:solidFill>
              </a:rPr>
              <a:t>year teaching at Choices In Learning. </a:t>
            </a:r>
            <a:endParaRPr sz="1000" dirty="0"/>
          </a:p>
          <a:p>
            <a:pPr marL="0" lvl="0" indent="0" algn="l" rtl="0">
              <a:spcBef>
                <a:spcPts val="0"/>
              </a:spcBef>
              <a:spcAft>
                <a:spcPts val="0"/>
              </a:spcAft>
              <a:buNone/>
            </a:pPr>
            <a:endParaRPr dirty="0"/>
          </a:p>
        </p:txBody>
      </p:sp>
      <p:sp>
        <p:nvSpPr>
          <p:cNvPr id="82" name="Google Shape;82;p14"/>
          <p:cNvSpPr txBox="1"/>
          <p:nvPr/>
        </p:nvSpPr>
        <p:spPr>
          <a:xfrm>
            <a:off x="4386300" y="3718775"/>
            <a:ext cx="1479300" cy="12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My name is Mrs</a:t>
            </a:r>
            <a:r>
              <a:rPr lang="en" sz="1000" dirty="0" smtClean="0">
                <a:solidFill>
                  <a:schemeClr val="dk1"/>
                </a:solidFill>
              </a:rPr>
              <a:t>. Gekas. </a:t>
            </a:r>
            <a:r>
              <a:rPr lang="en" sz="1000" dirty="0">
                <a:solidFill>
                  <a:schemeClr val="dk1"/>
                </a:solidFill>
              </a:rPr>
              <a:t>This will be my </a:t>
            </a:r>
            <a:r>
              <a:rPr lang="en" sz="1000" dirty="0" smtClean="0">
                <a:solidFill>
                  <a:schemeClr val="dk1"/>
                </a:solidFill>
              </a:rPr>
              <a:t>first </a:t>
            </a:r>
            <a:r>
              <a:rPr lang="en" sz="1000" dirty="0">
                <a:solidFill>
                  <a:schemeClr val="dk1"/>
                </a:solidFill>
              </a:rPr>
              <a:t>year teaching at Choices In Learning. </a:t>
            </a:r>
            <a:endParaRPr sz="1000" dirty="0"/>
          </a:p>
          <a:p>
            <a:pPr marL="0" lvl="0" indent="0" algn="l" rtl="0">
              <a:spcBef>
                <a:spcPts val="0"/>
              </a:spcBef>
              <a:spcAft>
                <a:spcPts val="0"/>
              </a:spcAft>
              <a:buNone/>
            </a:pPr>
            <a:endParaRPr dirty="0"/>
          </a:p>
        </p:txBody>
      </p:sp>
      <p:sp>
        <p:nvSpPr>
          <p:cNvPr id="83" name="Google Shape;83;p14"/>
          <p:cNvSpPr txBox="1"/>
          <p:nvPr/>
        </p:nvSpPr>
        <p:spPr>
          <a:xfrm>
            <a:off x="6747125" y="3718775"/>
            <a:ext cx="1415100" cy="12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My name is Miss </a:t>
            </a:r>
            <a:r>
              <a:rPr lang="en" sz="1000" dirty="0" smtClean="0">
                <a:solidFill>
                  <a:schemeClr val="dk1"/>
                </a:solidFill>
              </a:rPr>
              <a:t>Smith.. </a:t>
            </a:r>
            <a:r>
              <a:rPr lang="en" sz="1000" dirty="0">
                <a:solidFill>
                  <a:schemeClr val="dk1"/>
                </a:solidFill>
              </a:rPr>
              <a:t>This will be my </a:t>
            </a:r>
            <a:r>
              <a:rPr lang="en" sz="1000" dirty="0" smtClean="0">
                <a:solidFill>
                  <a:schemeClr val="dk1"/>
                </a:solidFill>
              </a:rPr>
              <a:t>first </a:t>
            </a:r>
            <a:r>
              <a:rPr lang="en" sz="1000" dirty="0">
                <a:solidFill>
                  <a:schemeClr val="dk1"/>
                </a:solidFill>
              </a:rPr>
              <a:t>year teaching at Choices In Learning. </a:t>
            </a:r>
            <a:endParaRPr sz="1000" dirty="0"/>
          </a:p>
          <a:p>
            <a:pPr marL="0" lvl="0" indent="0" algn="l" rtl="0">
              <a:spcBef>
                <a:spcPts val="0"/>
              </a:spcBef>
              <a:spcAft>
                <a:spcPts val="0"/>
              </a:spcAft>
              <a:buNone/>
            </a:pPr>
            <a:endParaRPr dirty="0"/>
          </a:p>
        </p:txBody>
      </p:sp>
      <p:pic>
        <p:nvPicPr>
          <p:cNvPr id="19" name="Picture 18"/>
          <p:cNvPicPr/>
          <p:nvPr/>
        </p:nvPicPr>
        <p:blipFill>
          <a:blip r:embed="rId8" cstate="print">
            <a:extLst>
              <a:ext uri="{28A0092B-C50C-407E-A947-70E740481C1C}">
                <a14:useLocalDpi xmlns:a14="http://schemas.microsoft.com/office/drawing/2010/main" val="0"/>
              </a:ext>
            </a:extLst>
          </a:blip>
          <a:stretch>
            <a:fillRect/>
          </a:stretch>
        </p:blipFill>
        <p:spPr>
          <a:xfrm>
            <a:off x="1476687" y="2055637"/>
            <a:ext cx="837535" cy="1039163"/>
          </a:xfrm>
          <a:prstGeom prst="rect">
            <a:avLst/>
          </a:prstGeom>
        </p:spPr>
      </p:pic>
      <p:pic>
        <p:nvPicPr>
          <p:cNvPr id="6" name="Picture 5"/>
          <p:cNvPicPr>
            <a:picLocks noChangeAspect="1"/>
          </p:cNvPicPr>
          <p:nvPr/>
        </p:nvPicPr>
        <p:blipFill>
          <a:blip r:embed="rId9"/>
          <a:stretch>
            <a:fillRect/>
          </a:stretch>
        </p:blipFill>
        <p:spPr>
          <a:xfrm>
            <a:off x="3419235" y="3658125"/>
            <a:ext cx="967065" cy="1352150"/>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25157" y="2055637"/>
            <a:ext cx="848128" cy="1150407"/>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2900" y="3658125"/>
            <a:ext cx="767350" cy="1352150"/>
          </a:xfrm>
          <a:prstGeom prst="rect">
            <a:avLst/>
          </a:prstGeom>
        </p:spPr>
      </p:pic>
      <p:pic>
        <p:nvPicPr>
          <p:cNvPr id="5" name="Picture 4"/>
          <p:cNvPicPr>
            <a:picLocks noChangeAspect="1"/>
          </p:cNvPicPr>
          <p:nvPr/>
        </p:nvPicPr>
        <p:blipFill>
          <a:blip r:embed="rId12"/>
          <a:stretch>
            <a:fillRect/>
          </a:stretch>
        </p:blipFill>
        <p:spPr>
          <a:xfrm>
            <a:off x="1061600" y="3501492"/>
            <a:ext cx="994700" cy="16540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5">
            <a:hlinkClick r:id="rId4" action="ppaction://hlinksldjump"/>
          </p:cNvPr>
          <p:cNvSpPr/>
          <p:nvPr/>
        </p:nvSpPr>
        <p:spPr>
          <a:xfrm>
            <a:off x="1035000" y="1140975"/>
            <a:ext cx="1415100" cy="745500"/>
          </a:xfrm>
          <a:prstGeom prst="round2SameRect">
            <a:avLst>
              <a:gd name="adj1" fmla="val 16667"/>
              <a:gd name="adj2" fmla="val 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About Me </a:t>
            </a:r>
            <a:endParaRPr sz="2500">
              <a:solidFill>
                <a:srgbClr val="FFFFFF"/>
              </a:solidFill>
              <a:latin typeface="Amatic SC"/>
              <a:ea typeface="Amatic SC"/>
              <a:cs typeface="Amatic SC"/>
              <a:sym typeface="Amatic SC"/>
            </a:endParaRPr>
          </a:p>
        </p:txBody>
      </p:sp>
      <p:sp>
        <p:nvSpPr>
          <p:cNvPr id="89" name="Google Shape;89;p15">
            <a:hlinkClick r:id="rId5" action="ppaction://hlinksldjump"/>
          </p:cNvPr>
          <p:cNvSpPr/>
          <p:nvPr/>
        </p:nvSpPr>
        <p:spPr>
          <a:xfrm>
            <a:off x="3274800" y="1140975"/>
            <a:ext cx="1415100" cy="745500"/>
          </a:xfrm>
          <a:prstGeom prst="round2SameRect">
            <a:avLst>
              <a:gd name="adj1" fmla="val 16667"/>
              <a:gd name="adj2" fmla="val 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chemeClr val="lt1"/>
                </a:solidFill>
                <a:latin typeface="Amatic SC"/>
                <a:ea typeface="Amatic SC"/>
                <a:cs typeface="Amatic SC"/>
                <a:sym typeface="Amatic SC"/>
              </a:rPr>
              <a:t>classroom</a:t>
            </a:r>
            <a:endParaRPr sz="2500" dirty="0">
              <a:solidFill>
                <a:srgbClr val="FFFFFF"/>
              </a:solidFill>
              <a:latin typeface="Amatic SC"/>
              <a:ea typeface="Amatic SC"/>
              <a:cs typeface="Amatic SC"/>
              <a:sym typeface="Amatic SC"/>
            </a:endParaRPr>
          </a:p>
        </p:txBody>
      </p:sp>
      <p:sp>
        <p:nvSpPr>
          <p:cNvPr id="90" name="Google Shape;90;p15"/>
          <p:cNvSpPr/>
          <p:nvPr/>
        </p:nvSpPr>
        <p:spPr>
          <a:xfrm>
            <a:off x="2131800" y="1140975"/>
            <a:ext cx="1415100" cy="745500"/>
          </a:xfrm>
          <a:prstGeom prst="round2SameRect">
            <a:avLst>
              <a:gd name="adj1" fmla="val 16667"/>
              <a:gd name="adj2" fmla="val 0"/>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lt1"/>
                </a:solidFill>
                <a:latin typeface="Amatic SC"/>
                <a:ea typeface="Amatic SC"/>
                <a:cs typeface="Amatic SC"/>
                <a:sym typeface="Amatic SC"/>
              </a:rPr>
              <a:t>What to expect</a:t>
            </a:r>
            <a:endParaRPr sz="2500">
              <a:solidFill>
                <a:srgbClr val="FFFFFF"/>
              </a:solidFill>
              <a:latin typeface="Amatic SC"/>
              <a:ea typeface="Amatic SC"/>
              <a:cs typeface="Amatic SC"/>
              <a:sym typeface="Amatic SC"/>
            </a:endParaRPr>
          </a:p>
        </p:txBody>
      </p:sp>
      <p:sp>
        <p:nvSpPr>
          <p:cNvPr id="91" name="Google Shape;91;p15">
            <a:hlinkClick r:id="rId6" action="ppaction://hlinksldjump"/>
          </p:cNvPr>
          <p:cNvSpPr/>
          <p:nvPr/>
        </p:nvSpPr>
        <p:spPr>
          <a:xfrm>
            <a:off x="4417800" y="1140975"/>
            <a:ext cx="1415100" cy="745500"/>
          </a:xfrm>
          <a:prstGeom prst="round2SameRect">
            <a:avLst>
              <a:gd name="adj1" fmla="val 16667"/>
              <a:gd name="adj2" fmla="val 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a:solidFill>
                  <a:schemeClr val="lt1"/>
                </a:solidFill>
                <a:latin typeface="Amatic SC"/>
                <a:ea typeface="Amatic SC"/>
                <a:cs typeface="Amatic SC"/>
                <a:sym typeface="Amatic SC"/>
              </a:rPr>
              <a:t>Remote learning</a:t>
            </a:r>
            <a:endParaRPr sz="2500">
              <a:solidFill>
                <a:srgbClr val="FFFFFF"/>
              </a:solidFill>
              <a:latin typeface="Amatic SC"/>
              <a:ea typeface="Amatic SC"/>
              <a:cs typeface="Amatic SC"/>
              <a:sym typeface="Amatic SC"/>
            </a:endParaRPr>
          </a:p>
        </p:txBody>
      </p:sp>
      <p:sp>
        <p:nvSpPr>
          <p:cNvPr id="92" name="Google Shape;92;p15">
            <a:hlinkClick r:id="rId7" action="ppaction://hlinksldjump"/>
          </p:cNvPr>
          <p:cNvSpPr/>
          <p:nvPr/>
        </p:nvSpPr>
        <p:spPr>
          <a:xfrm>
            <a:off x="5637000" y="1140975"/>
            <a:ext cx="1415100" cy="745500"/>
          </a:xfrm>
          <a:prstGeom prst="round2SameRect">
            <a:avLst>
              <a:gd name="adj1" fmla="val 16667"/>
              <a:gd name="adj2" fmla="val 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FAQ</a:t>
            </a:r>
            <a:endParaRPr sz="2500">
              <a:solidFill>
                <a:srgbClr val="FFFFFF"/>
              </a:solidFill>
              <a:latin typeface="Amatic SC"/>
              <a:ea typeface="Amatic SC"/>
              <a:cs typeface="Amatic SC"/>
              <a:sym typeface="Amatic SC"/>
            </a:endParaRPr>
          </a:p>
        </p:txBody>
      </p:sp>
      <p:sp>
        <p:nvSpPr>
          <p:cNvPr id="93" name="Google Shape;93;p15">
            <a:hlinkClick r:id="" action="ppaction://hlinkshowjump?jump=lastslide"/>
          </p:cNvPr>
          <p:cNvSpPr/>
          <p:nvPr/>
        </p:nvSpPr>
        <p:spPr>
          <a:xfrm>
            <a:off x="6894000" y="1140975"/>
            <a:ext cx="1415100" cy="745500"/>
          </a:xfrm>
          <a:prstGeom prst="round2SameRect">
            <a:avLst>
              <a:gd name="adj1" fmla="val 16667"/>
              <a:gd name="adj2" fmla="val 0"/>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lt1"/>
                </a:solidFill>
                <a:latin typeface="Amatic SC"/>
                <a:ea typeface="Amatic SC"/>
                <a:cs typeface="Amatic SC"/>
                <a:sym typeface="Amatic SC"/>
              </a:rPr>
              <a:t>WEBSITE &amp; EMAIL</a:t>
            </a:r>
            <a:endParaRPr sz="2500">
              <a:solidFill>
                <a:srgbClr val="FFFFFF"/>
              </a:solidFill>
              <a:latin typeface="Amatic SC"/>
              <a:ea typeface="Amatic SC"/>
              <a:cs typeface="Amatic SC"/>
              <a:sym typeface="Amatic SC"/>
            </a:endParaRPr>
          </a:p>
        </p:txBody>
      </p:sp>
      <p:sp>
        <p:nvSpPr>
          <p:cNvPr id="94" name="Google Shape;94;p15"/>
          <p:cNvSpPr/>
          <p:nvPr/>
        </p:nvSpPr>
        <p:spPr>
          <a:xfrm>
            <a:off x="1035000" y="1704350"/>
            <a:ext cx="7274100" cy="3439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a:hlinkClick r:id="" action="ppaction://hlinkshowjump?jump=firstslide"/>
          </p:cNvPr>
          <p:cNvSpPr txBox="1"/>
          <p:nvPr/>
        </p:nvSpPr>
        <p:spPr>
          <a:xfrm>
            <a:off x="193175" y="62975"/>
            <a:ext cx="8753700" cy="10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0" b="1" dirty="0">
                <a:solidFill>
                  <a:srgbClr val="434343"/>
                </a:solidFill>
                <a:latin typeface="Amatic SC"/>
                <a:ea typeface="Amatic SC"/>
                <a:cs typeface="Amatic SC"/>
                <a:sym typeface="Amatic SC"/>
              </a:rPr>
              <a:t>WELCOME </a:t>
            </a:r>
            <a:r>
              <a:rPr lang="en" sz="5300" dirty="0">
                <a:latin typeface="Amatic SC"/>
                <a:ea typeface="Amatic SC"/>
                <a:cs typeface="Amatic SC"/>
                <a:sym typeface="Amatic SC"/>
              </a:rPr>
              <a:t>To </a:t>
            </a:r>
            <a:r>
              <a:rPr lang="en" sz="7000" b="1" dirty="0" smtClean="0">
                <a:latin typeface="Amatic SC"/>
                <a:ea typeface="Amatic SC"/>
                <a:cs typeface="Amatic SC"/>
                <a:sym typeface="Amatic SC"/>
              </a:rPr>
              <a:t>second grade</a:t>
            </a:r>
            <a:endParaRPr sz="7000" b="1" dirty="0">
              <a:latin typeface="Amatic SC"/>
              <a:ea typeface="Amatic SC"/>
              <a:cs typeface="Amatic SC"/>
              <a:sym typeface="Amatic SC"/>
            </a:endParaRPr>
          </a:p>
        </p:txBody>
      </p:sp>
      <p:sp>
        <p:nvSpPr>
          <p:cNvPr id="96" name="Google Shape;96;p15"/>
          <p:cNvSpPr txBox="1"/>
          <p:nvPr/>
        </p:nvSpPr>
        <p:spPr>
          <a:xfrm>
            <a:off x="1094700" y="1835250"/>
            <a:ext cx="3961500" cy="31351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We are so excited to have you in </a:t>
            </a:r>
            <a:r>
              <a:rPr lang="en" dirty="0" smtClean="0"/>
              <a:t>Second Grade </a:t>
            </a:r>
            <a:r>
              <a:rPr lang="en" dirty="0"/>
              <a:t>this year! In </a:t>
            </a:r>
            <a:r>
              <a:rPr lang="en" dirty="0" smtClean="0"/>
              <a:t>Second </a:t>
            </a:r>
            <a:r>
              <a:rPr lang="en" dirty="0"/>
              <a:t>Grade you will </a:t>
            </a:r>
            <a:r>
              <a:rPr lang="en" dirty="0" smtClean="0"/>
              <a:t>start rec</a:t>
            </a:r>
            <a:r>
              <a:rPr lang="en-US" dirty="0" smtClean="0"/>
              <a:t>ei</a:t>
            </a:r>
            <a:r>
              <a:rPr lang="en" dirty="0" smtClean="0"/>
              <a:t>ving letter grades.</a:t>
            </a:r>
            <a:endParaRPr dirty="0"/>
          </a:p>
          <a:p>
            <a:pPr marL="0" lvl="0" indent="0" algn="l" rtl="0">
              <a:spcBef>
                <a:spcPts val="0"/>
              </a:spcBef>
              <a:spcAft>
                <a:spcPts val="0"/>
              </a:spcAft>
              <a:buNone/>
            </a:pPr>
            <a:r>
              <a:rPr lang="en" dirty="0"/>
              <a:t>You will go to recess twice per </a:t>
            </a:r>
            <a:r>
              <a:rPr lang="en" dirty="0" smtClean="0"/>
              <a:t>week.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Homework will be assigned daily. Students will have </a:t>
            </a:r>
            <a:r>
              <a:rPr lang="en" dirty="0" smtClean="0"/>
              <a:t>math homework on ThinkCentral. Math work pages will be sent home for extra practice. There will be 30 </a:t>
            </a:r>
            <a:r>
              <a:rPr lang="en" dirty="0"/>
              <a:t>minutes of Reading homework every </a:t>
            </a:r>
            <a:r>
              <a:rPr lang="en" dirty="0" smtClean="0"/>
              <a:t>night. Passagework and fluency will be uploaded to googleclassroom. Please </a:t>
            </a:r>
            <a:r>
              <a:rPr lang="en" dirty="0"/>
              <a:t>make sure to sign your child’s planner to indicate they have completed their Reading </a:t>
            </a:r>
            <a:r>
              <a:rPr lang="en" dirty="0" smtClean="0"/>
              <a:t>homework each night.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97" name="Google Shape;97;p15"/>
          <p:cNvSpPr txBox="1"/>
          <p:nvPr/>
        </p:nvSpPr>
        <p:spPr>
          <a:xfrm>
            <a:off x="5089325" y="1836050"/>
            <a:ext cx="2880300" cy="518400"/>
          </a:xfrm>
          <a:prstGeom prst="rect">
            <a:avLst/>
          </a:prstGeom>
          <a:noFill/>
          <a:ln>
            <a:noFill/>
          </a:ln>
        </p:spPr>
        <p:txBody>
          <a:bodyPr spcFirstLastPara="1" wrap="square" lIns="91425" tIns="91425" rIns="91425" bIns="91425" anchor="t" anchorCtr="0">
            <a:noAutofit/>
          </a:bodyPr>
          <a:lstStyle/>
          <a:p>
            <a:pPr marL="25400" marR="1270" lvl="0" indent="-6984" algn="ctr" rtl="0">
              <a:lnSpc>
                <a:spcPct val="108750"/>
              </a:lnSpc>
              <a:spcBef>
                <a:spcPts val="0"/>
              </a:spcBef>
              <a:spcAft>
                <a:spcPts val="0"/>
              </a:spcAft>
              <a:buNone/>
            </a:pPr>
            <a:r>
              <a:rPr lang="en" sz="1100" b="1" dirty="0" smtClean="0">
                <a:solidFill>
                  <a:schemeClr val="dk1"/>
                </a:solidFill>
                <a:latin typeface="Calibri"/>
                <a:ea typeface="Calibri"/>
                <a:cs typeface="Calibri"/>
                <a:sym typeface="Calibri"/>
              </a:rPr>
              <a:t>2nd </a:t>
            </a:r>
            <a:r>
              <a:rPr lang="en" sz="1100" b="1" dirty="0">
                <a:solidFill>
                  <a:schemeClr val="dk1"/>
                </a:solidFill>
                <a:latin typeface="Calibri"/>
                <a:ea typeface="Calibri"/>
                <a:cs typeface="Calibri"/>
                <a:sym typeface="Calibri"/>
              </a:rPr>
              <a:t>Grade Schedule </a:t>
            </a:r>
            <a:endParaRPr sz="1100" b="1" dirty="0">
              <a:solidFill>
                <a:schemeClr val="dk1"/>
              </a:solidFill>
              <a:latin typeface="Calibri"/>
              <a:ea typeface="Calibri"/>
              <a:cs typeface="Calibri"/>
              <a:sym typeface="Calibri"/>
            </a:endParaRPr>
          </a:p>
          <a:p>
            <a:pPr marL="25400" marR="1270" lvl="0" indent="-6984" algn="ctr" rtl="0">
              <a:lnSpc>
                <a:spcPct val="108750"/>
              </a:lnSpc>
              <a:spcBef>
                <a:spcPts val="0"/>
              </a:spcBef>
              <a:spcAft>
                <a:spcPts val="0"/>
              </a:spcAft>
              <a:buNone/>
            </a:pPr>
            <a:r>
              <a:rPr lang="en" sz="1100" b="1" dirty="0">
                <a:solidFill>
                  <a:schemeClr val="dk1"/>
                </a:solidFill>
                <a:latin typeface="Calibri"/>
                <a:ea typeface="Calibri"/>
                <a:cs typeface="Calibri"/>
                <a:sym typeface="Calibri"/>
              </a:rPr>
              <a:t>(M, T, TH, F)</a:t>
            </a:r>
            <a:endParaRPr sz="1000" b="1" dirty="0">
              <a:latin typeface="Calibri"/>
              <a:ea typeface="Calibri"/>
              <a:cs typeface="Calibri"/>
              <a:sym typeface="Calibri"/>
            </a:endParaRPr>
          </a:p>
          <a:p>
            <a:pPr marL="6985" lvl="0" indent="0" algn="ctr" rtl="0">
              <a:lnSpc>
                <a:spcPct val="107916"/>
              </a:lnSpc>
              <a:spcBef>
                <a:spcPts val="0"/>
              </a:spcBef>
              <a:spcAft>
                <a:spcPts val="0"/>
              </a:spcAft>
              <a:buNone/>
            </a:pPr>
            <a:endParaRPr sz="1000" dirty="0">
              <a:latin typeface="Calibri"/>
              <a:ea typeface="Calibri"/>
              <a:cs typeface="Calibri"/>
              <a:sym typeface="Calibri"/>
            </a:endParaRPr>
          </a:p>
          <a:p>
            <a:pPr marL="25400" marR="1270" lvl="0" indent="-6984" algn="ctr" rtl="0">
              <a:lnSpc>
                <a:spcPct val="108750"/>
              </a:lnSpc>
              <a:spcBef>
                <a:spcPts val="0"/>
              </a:spcBef>
              <a:spcAft>
                <a:spcPts val="0"/>
              </a:spcAft>
              <a:buNone/>
            </a:pPr>
            <a:endParaRPr sz="1100" b="1" dirty="0">
              <a:solidFill>
                <a:schemeClr val="dk1"/>
              </a:solidFill>
              <a:latin typeface="Calibri"/>
              <a:ea typeface="Calibri"/>
              <a:cs typeface="Calibri"/>
              <a:sym typeface="Calibri"/>
            </a:endParaRPr>
          </a:p>
        </p:txBody>
      </p:sp>
      <p:graphicFrame>
        <p:nvGraphicFramePr>
          <p:cNvPr id="98" name="Google Shape;98;p15"/>
          <p:cNvGraphicFramePr/>
          <p:nvPr>
            <p:extLst>
              <p:ext uri="{D42A27DB-BD31-4B8C-83A1-F6EECF244321}">
                <p14:modId xmlns:p14="http://schemas.microsoft.com/office/powerpoint/2010/main" val="1097099852"/>
              </p:ext>
            </p:extLst>
          </p:nvPr>
        </p:nvGraphicFramePr>
        <p:xfrm>
          <a:off x="5056200" y="2478225"/>
          <a:ext cx="2880350" cy="2011500"/>
        </p:xfrm>
        <a:graphic>
          <a:graphicData uri="http://schemas.openxmlformats.org/drawingml/2006/table">
            <a:tbl>
              <a:tblPr>
                <a:noFill/>
                <a:tableStyleId>{5EFA82A7-2324-4DC6-9BB1-63968C13752B}</a:tableStyleId>
              </a:tblPr>
              <a:tblGrid>
                <a:gridCol w="1585600">
                  <a:extLst>
                    <a:ext uri="{9D8B030D-6E8A-4147-A177-3AD203B41FA5}">
                      <a16:colId xmlns:a16="http://schemas.microsoft.com/office/drawing/2014/main" val="20000"/>
                    </a:ext>
                  </a:extLst>
                </a:gridCol>
                <a:gridCol w="1294750">
                  <a:extLst>
                    <a:ext uri="{9D8B030D-6E8A-4147-A177-3AD203B41FA5}">
                      <a16:colId xmlns:a16="http://schemas.microsoft.com/office/drawing/2014/main" val="20001"/>
                    </a:ext>
                  </a:extLst>
                </a:gridCol>
              </a:tblGrid>
              <a:tr h="306075">
                <a:tc>
                  <a:txBody>
                    <a:bodyPr/>
                    <a:lstStyle/>
                    <a:p>
                      <a:pPr marL="0" lvl="0" indent="0" algn="l" rtl="0">
                        <a:spcBef>
                          <a:spcPts val="0"/>
                        </a:spcBef>
                        <a:spcAft>
                          <a:spcPts val="0"/>
                        </a:spcAft>
                        <a:buNone/>
                      </a:pPr>
                      <a:r>
                        <a:rPr lang="en" sz="1000"/>
                        <a:t>SFA Reading</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8:50am - 10:25am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6075">
                <a:tc>
                  <a:txBody>
                    <a:bodyPr/>
                    <a:lstStyle/>
                    <a:p>
                      <a:pPr marL="0" lvl="0" indent="0" algn="l" rtl="0">
                        <a:spcBef>
                          <a:spcPts val="0"/>
                        </a:spcBef>
                        <a:spcAft>
                          <a:spcPts val="0"/>
                        </a:spcAft>
                        <a:buNone/>
                      </a:pPr>
                      <a:r>
                        <a:rPr lang="en" sz="1000" dirty="0" smtClean="0"/>
                        <a:t>Math</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smtClean="0"/>
                        <a:t>10:25am </a:t>
                      </a:r>
                      <a:r>
                        <a:rPr lang="en" sz="1000" dirty="0"/>
                        <a:t>- </a:t>
                      </a:r>
                      <a:r>
                        <a:rPr lang="en" sz="1000" dirty="0" smtClean="0"/>
                        <a:t>11:25am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6075">
                <a:tc>
                  <a:txBody>
                    <a:bodyPr/>
                    <a:lstStyle/>
                    <a:p>
                      <a:pPr marL="0" lvl="0" indent="0" algn="l" rtl="0">
                        <a:spcBef>
                          <a:spcPts val="0"/>
                        </a:spcBef>
                        <a:spcAft>
                          <a:spcPts val="0"/>
                        </a:spcAft>
                        <a:buNone/>
                      </a:pPr>
                      <a:r>
                        <a:rPr lang="en" sz="1000" dirty="0" smtClean="0"/>
                        <a:t>SPAM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a:t>11:25am - </a:t>
                      </a:r>
                      <a:r>
                        <a:rPr lang="en" sz="1000" dirty="0" smtClean="0"/>
                        <a:t>12:15pm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6075">
                <a:tc>
                  <a:txBody>
                    <a:bodyPr/>
                    <a:lstStyle/>
                    <a:p>
                      <a:pPr marL="0" lvl="0" indent="0" algn="l" rtl="0">
                        <a:spcBef>
                          <a:spcPts val="0"/>
                        </a:spcBef>
                        <a:spcAft>
                          <a:spcPts val="0"/>
                        </a:spcAft>
                        <a:buClr>
                          <a:schemeClr val="dk1"/>
                        </a:buClr>
                        <a:buSzPts val="1100"/>
                        <a:buFont typeface="Arial"/>
                        <a:buNone/>
                      </a:pPr>
                      <a:r>
                        <a:rPr lang="en" sz="1000" dirty="0" smtClean="0">
                          <a:solidFill>
                            <a:schemeClr val="dk1"/>
                          </a:solidFill>
                        </a:rPr>
                        <a:t>Lunch</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smtClean="0"/>
                        <a:t>12:15pm –12:45pm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6075">
                <a:tc>
                  <a:txBody>
                    <a:bodyPr/>
                    <a:lstStyle/>
                    <a:p>
                      <a:pPr marL="0" lvl="0" indent="0" algn="l" rtl="0">
                        <a:spcBef>
                          <a:spcPts val="0"/>
                        </a:spcBef>
                        <a:spcAft>
                          <a:spcPts val="0"/>
                        </a:spcAft>
                        <a:buNone/>
                      </a:pPr>
                      <a:r>
                        <a:rPr lang="en" sz="1000" dirty="0" smtClean="0"/>
                        <a:t>World</a:t>
                      </a:r>
                      <a:r>
                        <a:rPr lang="en" sz="1000" baseline="0" dirty="0" smtClean="0"/>
                        <a:t> Lab</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smtClean="0"/>
                        <a:t>12:50pm </a:t>
                      </a:r>
                      <a:r>
                        <a:rPr lang="en" sz="1000" dirty="0"/>
                        <a:t>- </a:t>
                      </a:r>
                      <a:r>
                        <a:rPr lang="en" sz="1000" dirty="0" smtClean="0"/>
                        <a:t>1:50pm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6075">
                <a:tc>
                  <a:txBody>
                    <a:bodyPr/>
                    <a:lstStyle/>
                    <a:p>
                      <a:pPr marL="0" lvl="0" indent="0" algn="l" rtl="0">
                        <a:spcBef>
                          <a:spcPts val="0"/>
                        </a:spcBef>
                        <a:spcAft>
                          <a:spcPts val="0"/>
                        </a:spcAft>
                        <a:buClr>
                          <a:schemeClr val="dk1"/>
                        </a:buClr>
                        <a:buSzPts val="1100"/>
                        <a:buFont typeface="Arial"/>
                        <a:buNone/>
                      </a:pPr>
                      <a:r>
                        <a:rPr lang="en" sz="1000" dirty="0" smtClean="0">
                          <a:solidFill>
                            <a:schemeClr val="dk1"/>
                          </a:solidFill>
                        </a:rPr>
                        <a:t>ELA</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smtClean="0"/>
                        <a:t>1:50pm </a:t>
                      </a:r>
                      <a:r>
                        <a:rPr lang="en" sz="1000" dirty="0"/>
                        <a:t>- </a:t>
                      </a:r>
                      <a:r>
                        <a:rPr lang="en" sz="1000" dirty="0" smtClean="0"/>
                        <a:t>3:15pm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38578"/>
            <a:ext cx="8520600" cy="4104922"/>
          </a:xfrm>
        </p:spPr>
        <p:txBody>
          <a:bodyPr/>
          <a:lstStyle/>
          <a:p>
            <a:pPr algn="l"/>
            <a:r>
              <a:rPr lang="en-US" dirty="0" smtClean="0"/>
              <a:t>2</a:t>
            </a:r>
            <a:r>
              <a:rPr lang="en-US" baseline="30000" dirty="0" smtClean="0"/>
              <a:t>nd</a:t>
            </a:r>
            <a:r>
              <a:rPr lang="en-US" dirty="0" smtClean="0"/>
              <a:t> Grade Grading Policy</a:t>
            </a:r>
            <a:br>
              <a:rPr lang="en-US" dirty="0" smtClean="0"/>
            </a:br>
            <a:r>
              <a:rPr lang="en-US" sz="2400" dirty="0"/>
              <a:t/>
            </a:r>
            <a:br>
              <a:rPr lang="en-US" sz="2400" dirty="0"/>
            </a:br>
            <a:r>
              <a:rPr lang="en-US" sz="2400" u="sng" dirty="0" smtClean="0"/>
              <a:t>Grading Scale for All Subjects</a:t>
            </a:r>
            <a:r>
              <a:rPr lang="en-US" sz="2400" dirty="0" smtClean="0"/>
              <a:t/>
            </a:r>
            <a:br>
              <a:rPr lang="en-US" sz="2400" dirty="0" smtClean="0"/>
            </a:br>
            <a:r>
              <a:rPr lang="en-US" sz="2400" dirty="0" smtClean="0"/>
              <a:t>A  90%-100%</a:t>
            </a:r>
            <a:br>
              <a:rPr lang="en-US" sz="2400" dirty="0" smtClean="0"/>
            </a:br>
            <a:r>
              <a:rPr lang="en-US" sz="2400" dirty="0" smtClean="0"/>
              <a:t>B  80%-89%</a:t>
            </a:r>
            <a:br>
              <a:rPr lang="en-US" sz="2400" dirty="0" smtClean="0"/>
            </a:br>
            <a:r>
              <a:rPr lang="en-US" sz="2400" dirty="0" smtClean="0"/>
              <a:t>C  70%-79%</a:t>
            </a:r>
            <a:br>
              <a:rPr lang="en-US" sz="2400" dirty="0" smtClean="0"/>
            </a:br>
            <a:r>
              <a:rPr lang="en-US" sz="2400" dirty="0" smtClean="0"/>
              <a:t>D  60%-69%</a:t>
            </a:r>
            <a:br>
              <a:rPr lang="en-US" sz="2400" dirty="0" smtClean="0"/>
            </a:br>
            <a:r>
              <a:rPr lang="en-US" sz="2400" dirty="0"/>
              <a:t/>
            </a:r>
            <a:br>
              <a:rPr lang="en-US" sz="2400" dirty="0"/>
            </a:br>
            <a:r>
              <a:rPr lang="en-US" sz="2400" u="sng" dirty="0" smtClean="0"/>
              <a:t>Zero Policy</a:t>
            </a:r>
            <a:r>
              <a:rPr lang="en-US" sz="2400" dirty="0" smtClean="0"/>
              <a:t/>
            </a:r>
            <a:br>
              <a:rPr lang="en-US" sz="2400" dirty="0" smtClean="0"/>
            </a:br>
            <a:r>
              <a:rPr lang="en-US" sz="2400" dirty="0" smtClean="0"/>
              <a:t>The lowest score for any given assignment will be 50%.  Any class work not completed will be sent home for homework.</a:t>
            </a:r>
            <a:br>
              <a:rPr lang="en-US" sz="2400" dirty="0" smtClean="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4281409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Grading By Subject</a:t>
            </a:r>
            <a:br>
              <a:rPr lang="en-US" dirty="0" smtClean="0"/>
            </a:br>
            <a:r>
              <a:rPr lang="en-US" u="sng" dirty="0"/>
              <a:t/>
            </a:r>
            <a:br>
              <a:rPr lang="en-US" u="sng" dirty="0"/>
            </a:br>
            <a:r>
              <a:rPr lang="en-US" sz="2000" b="1" u="sng" dirty="0" smtClean="0"/>
              <a:t>Reading:</a:t>
            </a:r>
            <a:r>
              <a:rPr lang="en-US" sz="2000" b="1" dirty="0" smtClean="0"/>
              <a:t/>
            </a:r>
            <a:br>
              <a:rPr lang="en-US" sz="2000" b="1" dirty="0" smtClean="0"/>
            </a:br>
            <a:r>
              <a:rPr lang="en-US" sz="2000" dirty="0" smtClean="0"/>
              <a:t>Comprehension (tests)		70%</a:t>
            </a:r>
            <a:br>
              <a:rPr lang="en-US" sz="2000" dirty="0" smtClean="0"/>
            </a:br>
            <a:r>
              <a:rPr lang="en-US" sz="2000" dirty="0" smtClean="0"/>
              <a:t>Vocabulary					10%</a:t>
            </a:r>
            <a:br>
              <a:rPr lang="en-US" sz="2000" dirty="0" smtClean="0"/>
            </a:br>
            <a:r>
              <a:rPr lang="en-US" sz="2000" dirty="0" smtClean="0"/>
              <a:t>Adventures in Writing 		10%</a:t>
            </a:r>
            <a:br>
              <a:rPr lang="en-US" sz="2000" dirty="0" smtClean="0"/>
            </a:br>
            <a:r>
              <a:rPr lang="en-US" sz="2000" dirty="0" smtClean="0"/>
              <a:t>Fluency						10%</a:t>
            </a:r>
            <a:br>
              <a:rPr lang="en-US" sz="2000" dirty="0" smtClean="0"/>
            </a:br>
            <a:r>
              <a:rPr lang="en-US" sz="2000" dirty="0" smtClean="0"/>
              <a:t/>
            </a:r>
            <a:br>
              <a:rPr lang="en-US" sz="2000" dirty="0" smtClean="0"/>
            </a:br>
            <a:r>
              <a:rPr lang="en-US" sz="2000" b="1" u="sng" dirty="0" smtClean="0"/>
              <a:t>Math:</a:t>
            </a:r>
            <a:r>
              <a:rPr lang="en-US" sz="2000" b="1" dirty="0" smtClean="0"/>
              <a:t/>
            </a:r>
            <a:br>
              <a:rPr lang="en-US" sz="2000" b="1" dirty="0" smtClean="0"/>
            </a:br>
            <a:r>
              <a:rPr lang="en-US" sz="2000" dirty="0" smtClean="0"/>
              <a:t>Go Math Chapter Test		70%</a:t>
            </a:r>
            <a:r>
              <a:rPr lang="en-US" sz="2000" dirty="0"/>
              <a:t/>
            </a:r>
            <a:br>
              <a:rPr lang="en-US" sz="2000" dirty="0"/>
            </a:br>
            <a:r>
              <a:rPr lang="en-US" sz="2000" dirty="0" smtClean="0"/>
              <a:t>Go Math Quizzes				30%</a:t>
            </a:r>
            <a:endParaRPr lang="en-US" b="1" dirty="0"/>
          </a:p>
        </p:txBody>
      </p:sp>
    </p:spTree>
    <p:extLst>
      <p:ext uri="{BB962C8B-B14F-4D97-AF65-F5344CB8AC3E}">
        <p14:creationId xmlns:p14="http://schemas.microsoft.com/office/powerpoint/2010/main" val="210824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Grading By Subject</a:t>
            </a:r>
            <a:br>
              <a:rPr lang="en-US" dirty="0" smtClean="0"/>
            </a:br>
            <a:r>
              <a:rPr lang="en-US" dirty="0" smtClean="0"/>
              <a:t/>
            </a:r>
            <a:br>
              <a:rPr lang="en-US" dirty="0" smtClean="0"/>
            </a:br>
            <a:r>
              <a:rPr lang="en-US" sz="2000" b="1" u="sng" dirty="0" smtClean="0"/>
              <a:t>World Lab:</a:t>
            </a:r>
            <a:r>
              <a:rPr lang="en-US" sz="2000" b="1" dirty="0"/>
              <a:t/>
            </a:r>
            <a:br>
              <a:rPr lang="en-US" sz="2000" b="1" dirty="0"/>
            </a:br>
            <a:r>
              <a:rPr lang="en-US" sz="2000" dirty="0" smtClean="0"/>
              <a:t>Science Unit tests/ SS Unit tests		60%</a:t>
            </a:r>
            <a:br>
              <a:rPr lang="en-US" sz="2000" dirty="0" smtClean="0"/>
            </a:br>
            <a:r>
              <a:rPr lang="en-US" sz="2000" dirty="0" smtClean="0"/>
              <a:t>Quizzes/Unit Writing					30%</a:t>
            </a:r>
            <a:br>
              <a:rPr lang="en-US" sz="2000" dirty="0" smtClean="0"/>
            </a:br>
            <a:r>
              <a:rPr lang="en-US" sz="2000" dirty="0" smtClean="0"/>
              <a:t>Labs								10%</a:t>
            </a:r>
            <a:br>
              <a:rPr lang="en-US" sz="2000" dirty="0" smtClean="0"/>
            </a:br>
            <a:r>
              <a:rPr lang="en-US" sz="2000" dirty="0"/>
              <a:t/>
            </a:r>
            <a:br>
              <a:rPr lang="en-US" sz="2000" dirty="0"/>
            </a:br>
            <a:r>
              <a:rPr lang="en-US" sz="2000" b="1" u="sng" dirty="0" smtClean="0"/>
              <a:t>Language Arts:</a:t>
            </a:r>
            <a:r>
              <a:rPr lang="en-US" sz="2000" b="1" dirty="0" smtClean="0"/>
              <a:t/>
            </a:r>
            <a:br>
              <a:rPr lang="en-US" sz="2000" b="1" dirty="0" smtClean="0"/>
            </a:br>
            <a:r>
              <a:rPr lang="en-US" sz="2000" dirty="0" smtClean="0"/>
              <a:t>Holistic Writing Assignments 			70%</a:t>
            </a:r>
            <a:br>
              <a:rPr lang="en-US" sz="2000" dirty="0" smtClean="0"/>
            </a:br>
            <a:r>
              <a:rPr lang="en-US" sz="2000" dirty="0" smtClean="0"/>
              <a:t>Skill work 							30%</a:t>
            </a:r>
            <a:r>
              <a:rPr lang="en-US" sz="2000" dirty="0"/>
              <a:t/>
            </a:r>
            <a:br>
              <a:rPr lang="en-US" sz="2000" dirty="0"/>
            </a:br>
            <a:r>
              <a:rPr lang="en-US" dirty="0" smtClean="0"/>
              <a:t/>
            </a:r>
            <a:br>
              <a:rPr lang="en-US" dirty="0" smtClean="0"/>
            </a:br>
            <a:endParaRPr lang="en-US" dirty="0"/>
          </a:p>
        </p:txBody>
      </p:sp>
    </p:spTree>
    <p:extLst>
      <p:ext uri="{BB962C8B-B14F-4D97-AF65-F5344CB8AC3E}">
        <p14:creationId xmlns:p14="http://schemas.microsoft.com/office/powerpoint/2010/main" val="883616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6"/>
          <p:cNvSpPr/>
          <p:nvPr/>
        </p:nvSpPr>
        <p:spPr>
          <a:xfrm>
            <a:off x="1035000" y="1140975"/>
            <a:ext cx="1415100" cy="745500"/>
          </a:xfrm>
          <a:prstGeom prst="round2SameRect">
            <a:avLst>
              <a:gd name="adj1" fmla="val 16667"/>
              <a:gd name="adj2" fmla="val 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About Me </a:t>
            </a:r>
            <a:endParaRPr sz="2500">
              <a:solidFill>
                <a:srgbClr val="FFFFFF"/>
              </a:solidFill>
              <a:latin typeface="Amatic SC"/>
              <a:ea typeface="Amatic SC"/>
              <a:cs typeface="Amatic SC"/>
              <a:sym typeface="Amatic SC"/>
            </a:endParaRPr>
          </a:p>
        </p:txBody>
      </p:sp>
      <p:sp>
        <p:nvSpPr>
          <p:cNvPr id="104" name="Google Shape;104;p16">
            <a:hlinkClick r:id="rId4" action="ppaction://hlinksldjump"/>
          </p:cNvPr>
          <p:cNvSpPr/>
          <p:nvPr/>
        </p:nvSpPr>
        <p:spPr>
          <a:xfrm>
            <a:off x="2131800" y="1140975"/>
            <a:ext cx="1415100" cy="745500"/>
          </a:xfrm>
          <a:prstGeom prst="round2SameRect">
            <a:avLst>
              <a:gd name="adj1" fmla="val 16667"/>
              <a:gd name="adj2" fmla="val 0"/>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dirty="0">
                <a:solidFill>
                  <a:schemeClr val="lt1"/>
                </a:solidFill>
                <a:latin typeface="Amatic SC"/>
                <a:ea typeface="Amatic SC"/>
                <a:cs typeface="Amatic SC"/>
                <a:sym typeface="Amatic SC"/>
              </a:rPr>
              <a:t>What to expect</a:t>
            </a:r>
            <a:endParaRPr sz="2500" dirty="0">
              <a:solidFill>
                <a:srgbClr val="FFFFFF"/>
              </a:solidFill>
              <a:latin typeface="Amatic SC"/>
              <a:ea typeface="Amatic SC"/>
              <a:cs typeface="Amatic SC"/>
              <a:sym typeface="Amatic SC"/>
            </a:endParaRPr>
          </a:p>
        </p:txBody>
      </p:sp>
      <p:sp>
        <p:nvSpPr>
          <p:cNvPr id="105" name="Google Shape;105;p16">
            <a:hlinkClick r:id="rId5" action="ppaction://hlinksldjump"/>
          </p:cNvPr>
          <p:cNvSpPr/>
          <p:nvPr/>
        </p:nvSpPr>
        <p:spPr>
          <a:xfrm>
            <a:off x="4417800" y="1140975"/>
            <a:ext cx="1415100" cy="745500"/>
          </a:xfrm>
          <a:prstGeom prst="round2SameRect">
            <a:avLst>
              <a:gd name="adj1" fmla="val 16667"/>
              <a:gd name="adj2" fmla="val 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a:solidFill>
                  <a:schemeClr val="lt1"/>
                </a:solidFill>
                <a:latin typeface="Amatic SC"/>
                <a:ea typeface="Amatic SC"/>
                <a:cs typeface="Amatic SC"/>
                <a:sym typeface="Amatic SC"/>
              </a:rPr>
              <a:t>Remote learning</a:t>
            </a:r>
            <a:endParaRPr sz="2500">
              <a:solidFill>
                <a:srgbClr val="FFFFFF"/>
              </a:solidFill>
              <a:latin typeface="Amatic SC"/>
              <a:ea typeface="Amatic SC"/>
              <a:cs typeface="Amatic SC"/>
              <a:sym typeface="Amatic SC"/>
            </a:endParaRPr>
          </a:p>
        </p:txBody>
      </p:sp>
      <p:sp>
        <p:nvSpPr>
          <p:cNvPr id="106" name="Google Shape;106;p16"/>
          <p:cNvSpPr/>
          <p:nvPr/>
        </p:nvSpPr>
        <p:spPr>
          <a:xfrm>
            <a:off x="3274800" y="1140975"/>
            <a:ext cx="1415100" cy="745500"/>
          </a:xfrm>
          <a:prstGeom prst="round2SameRect">
            <a:avLst>
              <a:gd name="adj1" fmla="val 16667"/>
              <a:gd name="adj2" fmla="val 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chemeClr val="lt1"/>
                </a:solidFill>
                <a:latin typeface="Amatic SC"/>
                <a:ea typeface="Amatic SC"/>
                <a:cs typeface="Amatic SC"/>
                <a:sym typeface="Amatic SC"/>
              </a:rPr>
              <a:t>classroom</a:t>
            </a:r>
            <a:endParaRPr sz="2500">
              <a:solidFill>
                <a:srgbClr val="FFFFFF"/>
              </a:solidFill>
              <a:latin typeface="Amatic SC"/>
              <a:ea typeface="Amatic SC"/>
              <a:cs typeface="Amatic SC"/>
              <a:sym typeface="Amatic SC"/>
            </a:endParaRPr>
          </a:p>
        </p:txBody>
      </p:sp>
      <p:sp>
        <p:nvSpPr>
          <p:cNvPr id="107" name="Google Shape;107;p16">
            <a:hlinkClick r:id="rId6" action="ppaction://hlinksldjump"/>
          </p:cNvPr>
          <p:cNvSpPr/>
          <p:nvPr/>
        </p:nvSpPr>
        <p:spPr>
          <a:xfrm>
            <a:off x="5637000" y="1140975"/>
            <a:ext cx="1415100" cy="745500"/>
          </a:xfrm>
          <a:prstGeom prst="round2SameRect">
            <a:avLst>
              <a:gd name="adj1" fmla="val 16667"/>
              <a:gd name="adj2" fmla="val 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FAQ</a:t>
            </a:r>
            <a:endParaRPr sz="2500">
              <a:solidFill>
                <a:srgbClr val="FFFFFF"/>
              </a:solidFill>
              <a:latin typeface="Amatic SC"/>
              <a:ea typeface="Amatic SC"/>
              <a:cs typeface="Amatic SC"/>
              <a:sym typeface="Amatic SC"/>
            </a:endParaRPr>
          </a:p>
        </p:txBody>
      </p:sp>
      <p:sp>
        <p:nvSpPr>
          <p:cNvPr id="108" name="Google Shape;108;p16">
            <a:hlinkClick r:id="" action="ppaction://hlinkshowjump?jump=lastslide"/>
          </p:cNvPr>
          <p:cNvSpPr/>
          <p:nvPr/>
        </p:nvSpPr>
        <p:spPr>
          <a:xfrm>
            <a:off x="6894000" y="1140975"/>
            <a:ext cx="1415100" cy="745500"/>
          </a:xfrm>
          <a:prstGeom prst="round2SameRect">
            <a:avLst>
              <a:gd name="adj1" fmla="val 16667"/>
              <a:gd name="adj2" fmla="val 0"/>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lt1"/>
                </a:solidFill>
                <a:latin typeface="Amatic SC"/>
                <a:ea typeface="Amatic SC"/>
                <a:cs typeface="Amatic SC"/>
                <a:sym typeface="Amatic SC"/>
              </a:rPr>
              <a:t>WEBSITE &amp; EMAIL</a:t>
            </a:r>
            <a:endParaRPr sz="2500">
              <a:solidFill>
                <a:srgbClr val="FFFFFF"/>
              </a:solidFill>
              <a:latin typeface="Amatic SC"/>
              <a:ea typeface="Amatic SC"/>
              <a:cs typeface="Amatic SC"/>
              <a:sym typeface="Amatic SC"/>
            </a:endParaRPr>
          </a:p>
        </p:txBody>
      </p:sp>
      <p:sp>
        <p:nvSpPr>
          <p:cNvPr id="109" name="Google Shape;109;p16"/>
          <p:cNvSpPr/>
          <p:nvPr/>
        </p:nvSpPr>
        <p:spPr>
          <a:xfrm>
            <a:off x="1035000" y="1704350"/>
            <a:ext cx="7274100" cy="3439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a:hlinkClick r:id="" action="ppaction://hlinkshowjump?jump=firstslide"/>
          </p:cNvPr>
          <p:cNvSpPr txBox="1"/>
          <p:nvPr/>
        </p:nvSpPr>
        <p:spPr>
          <a:xfrm>
            <a:off x="193175" y="62975"/>
            <a:ext cx="8753700" cy="10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0" b="1" dirty="0">
                <a:solidFill>
                  <a:srgbClr val="434343"/>
                </a:solidFill>
                <a:latin typeface="Amatic SC"/>
                <a:ea typeface="Amatic SC"/>
                <a:cs typeface="Amatic SC"/>
                <a:sym typeface="Amatic SC"/>
              </a:rPr>
              <a:t>WELCOME </a:t>
            </a:r>
            <a:r>
              <a:rPr lang="en" sz="5300" dirty="0">
                <a:latin typeface="Amatic SC"/>
                <a:ea typeface="Amatic SC"/>
                <a:cs typeface="Amatic SC"/>
                <a:sym typeface="Amatic SC"/>
              </a:rPr>
              <a:t>To </a:t>
            </a:r>
            <a:r>
              <a:rPr lang="en" sz="7000" b="1" dirty="0" smtClean="0">
                <a:latin typeface="Amatic SC"/>
                <a:ea typeface="Amatic SC"/>
                <a:cs typeface="Amatic SC"/>
                <a:sym typeface="Amatic SC"/>
              </a:rPr>
              <a:t>second grade</a:t>
            </a:r>
            <a:endParaRPr sz="7000" b="1" dirty="0">
              <a:latin typeface="Amatic SC"/>
              <a:ea typeface="Amatic SC"/>
              <a:cs typeface="Amatic SC"/>
              <a:sym typeface="Amatic SC"/>
            </a:endParaRPr>
          </a:p>
        </p:txBody>
      </p:sp>
      <p:sp>
        <p:nvSpPr>
          <p:cNvPr id="111" name="Google Shape;111;p16"/>
          <p:cNvSpPr txBox="1"/>
          <p:nvPr/>
        </p:nvSpPr>
        <p:spPr>
          <a:xfrm>
            <a:off x="1183250" y="1691950"/>
            <a:ext cx="6966600" cy="3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Some students will be joining us in the classroom for face to face learning. Here </a:t>
            </a:r>
            <a:r>
              <a:rPr lang="en" dirty="0" smtClean="0"/>
              <a:t>is a picture of an example </a:t>
            </a:r>
            <a:r>
              <a:rPr lang="en" dirty="0"/>
              <a:t>of </a:t>
            </a:r>
            <a:r>
              <a:rPr lang="en" dirty="0" smtClean="0"/>
              <a:t>how students will keep their supplies organized. Tables will be spaced to accommodate our safety guidelines. There will be 2 students per table, sitting at opposite ends.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	</a:t>
            </a:r>
            <a:r>
              <a:rPr lang="en" dirty="0" smtClean="0"/>
              <a:t>		We </a:t>
            </a:r>
            <a:r>
              <a:rPr lang="en" dirty="0"/>
              <a:t>recommend having your child bring a </a:t>
            </a:r>
            <a:r>
              <a:rPr lang="en" dirty="0" smtClean="0"/>
              <a:t>water			bottle </a:t>
            </a:r>
            <a:r>
              <a:rPr lang="en" dirty="0"/>
              <a:t>with them to school. This will help us keep </a:t>
            </a:r>
            <a:r>
              <a:rPr lang="en" dirty="0" smtClean="0"/>
              <a:t>			classroom </a:t>
            </a:r>
            <a:r>
              <a:rPr lang="en" dirty="0"/>
              <a:t>water fountain use to a minimum. </a:t>
            </a:r>
            <a:r>
              <a:rPr lang="en" dirty="0" smtClean="0"/>
              <a:t>				Please </a:t>
            </a:r>
            <a:r>
              <a:rPr lang="en" dirty="0"/>
              <a:t>do not send any glass water bottles.</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t>Remember, according to the student handbook, students are NOT allowed to bring backpacks or messenger bags to school.</a:t>
            </a:r>
            <a:endParaRPr dirty="0"/>
          </a:p>
          <a:p>
            <a:pPr marL="0" lvl="0" indent="0" algn="l" rtl="0">
              <a:spcBef>
                <a:spcPts val="0"/>
              </a:spcBef>
              <a:spcAft>
                <a:spcPts val="0"/>
              </a:spcAft>
              <a:buNone/>
            </a:pPr>
            <a:endParaRPr dirty="0"/>
          </a:p>
        </p:txBody>
      </p:sp>
      <p:pic>
        <p:nvPicPr>
          <p:cNvPr id="112" name="Google Shape;112;p16"/>
          <p:cNvPicPr preferRelativeResize="0"/>
          <p:nvPr/>
        </p:nvPicPr>
        <p:blipFill>
          <a:blip r:embed="rId7">
            <a:alphaModFix/>
          </a:blip>
          <a:stretch>
            <a:fillRect/>
          </a:stretch>
        </p:blipFill>
        <p:spPr>
          <a:xfrm>
            <a:off x="1264730" y="2754334"/>
            <a:ext cx="2501511" cy="15641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7">
            <a:hlinkClick r:id="rId4" action="ppaction://hlinksldjump"/>
          </p:cNvPr>
          <p:cNvSpPr/>
          <p:nvPr/>
        </p:nvSpPr>
        <p:spPr>
          <a:xfrm>
            <a:off x="1035000" y="1140975"/>
            <a:ext cx="1415100" cy="745500"/>
          </a:xfrm>
          <a:prstGeom prst="round2SameRect">
            <a:avLst>
              <a:gd name="adj1" fmla="val 16667"/>
              <a:gd name="adj2" fmla="val 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About Me </a:t>
            </a:r>
            <a:endParaRPr sz="2500">
              <a:solidFill>
                <a:srgbClr val="FFFFFF"/>
              </a:solidFill>
              <a:latin typeface="Amatic SC"/>
              <a:ea typeface="Amatic SC"/>
              <a:cs typeface="Amatic SC"/>
              <a:sym typeface="Amatic SC"/>
            </a:endParaRPr>
          </a:p>
        </p:txBody>
      </p:sp>
      <p:sp>
        <p:nvSpPr>
          <p:cNvPr id="118" name="Google Shape;118;p17">
            <a:hlinkClick r:id="rId5" action="ppaction://hlinksldjump"/>
          </p:cNvPr>
          <p:cNvSpPr/>
          <p:nvPr/>
        </p:nvSpPr>
        <p:spPr>
          <a:xfrm>
            <a:off x="2131800" y="1140975"/>
            <a:ext cx="1415100" cy="745500"/>
          </a:xfrm>
          <a:prstGeom prst="round2SameRect">
            <a:avLst>
              <a:gd name="adj1" fmla="val 16667"/>
              <a:gd name="adj2" fmla="val 0"/>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lt1"/>
                </a:solidFill>
                <a:latin typeface="Amatic SC"/>
                <a:ea typeface="Amatic SC"/>
                <a:cs typeface="Amatic SC"/>
                <a:sym typeface="Amatic SC"/>
              </a:rPr>
              <a:t>What to expect</a:t>
            </a:r>
            <a:endParaRPr sz="2500">
              <a:solidFill>
                <a:srgbClr val="FFFFFF"/>
              </a:solidFill>
              <a:latin typeface="Amatic SC"/>
              <a:ea typeface="Amatic SC"/>
              <a:cs typeface="Amatic SC"/>
              <a:sym typeface="Amatic SC"/>
            </a:endParaRPr>
          </a:p>
        </p:txBody>
      </p:sp>
      <p:sp>
        <p:nvSpPr>
          <p:cNvPr id="119" name="Google Shape;119;p17">
            <a:hlinkClick r:id="rId6" action="ppaction://hlinksldjump"/>
          </p:cNvPr>
          <p:cNvSpPr/>
          <p:nvPr/>
        </p:nvSpPr>
        <p:spPr>
          <a:xfrm>
            <a:off x="3274800" y="1140975"/>
            <a:ext cx="1415100" cy="745500"/>
          </a:xfrm>
          <a:prstGeom prst="round2SameRect">
            <a:avLst>
              <a:gd name="adj1" fmla="val 16667"/>
              <a:gd name="adj2" fmla="val 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dirty="0">
                <a:solidFill>
                  <a:schemeClr val="lt1"/>
                </a:solidFill>
                <a:latin typeface="Amatic SC"/>
                <a:ea typeface="Amatic SC"/>
                <a:cs typeface="Amatic SC"/>
                <a:sym typeface="Amatic SC"/>
              </a:rPr>
              <a:t>classroom</a:t>
            </a:r>
            <a:endParaRPr sz="2500" dirty="0">
              <a:solidFill>
                <a:srgbClr val="FFFFFF"/>
              </a:solidFill>
              <a:latin typeface="Amatic SC"/>
              <a:ea typeface="Amatic SC"/>
              <a:cs typeface="Amatic SC"/>
              <a:sym typeface="Amatic SC"/>
            </a:endParaRPr>
          </a:p>
        </p:txBody>
      </p:sp>
      <p:sp>
        <p:nvSpPr>
          <p:cNvPr id="120" name="Google Shape;120;p17">
            <a:hlinkClick r:id="rId7" action="ppaction://hlinksldjump"/>
          </p:cNvPr>
          <p:cNvSpPr/>
          <p:nvPr/>
        </p:nvSpPr>
        <p:spPr>
          <a:xfrm>
            <a:off x="5637000" y="1140975"/>
            <a:ext cx="1415100" cy="745500"/>
          </a:xfrm>
          <a:prstGeom prst="round2SameRect">
            <a:avLst>
              <a:gd name="adj1" fmla="val 16667"/>
              <a:gd name="adj2" fmla="val 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FAQ</a:t>
            </a:r>
            <a:endParaRPr sz="2500">
              <a:solidFill>
                <a:srgbClr val="FFFFFF"/>
              </a:solidFill>
              <a:latin typeface="Amatic SC"/>
              <a:ea typeface="Amatic SC"/>
              <a:cs typeface="Amatic SC"/>
              <a:sym typeface="Amatic SC"/>
            </a:endParaRPr>
          </a:p>
        </p:txBody>
      </p:sp>
      <p:sp>
        <p:nvSpPr>
          <p:cNvPr id="121" name="Google Shape;121;p17"/>
          <p:cNvSpPr/>
          <p:nvPr/>
        </p:nvSpPr>
        <p:spPr>
          <a:xfrm>
            <a:off x="4417800" y="1140975"/>
            <a:ext cx="1415100" cy="745500"/>
          </a:xfrm>
          <a:prstGeom prst="round2SameRect">
            <a:avLst>
              <a:gd name="adj1" fmla="val 16667"/>
              <a:gd name="adj2" fmla="val 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dirty="0">
                <a:solidFill>
                  <a:schemeClr val="lt1"/>
                </a:solidFill>
                <a:latin typeface="Amatic SC"/>
                <a:ea typeface="Amatic SC"/>
                <a:cs typeface="Amatic SC"/>
                <a:sym typeface="Amatic SC"/>
              </a:rPr>
              <a:t>Remote learning</a:t>
            </a:r>
            <a:endParaRPr sz="2500" dirty="0">
              <a:solidFill>
                <a:srgbClr val="FFFFFF"/>
              </a:solidFill>
              <a:latin typeface="Amatic SC"/>
              <a:ea typeface="Amatic SC"/>
              <a:cs typeface="Amatic SC"/>
              <a:sym typeface="Amatic SC"/>
            </a:endParaRPr>
          </a:p>
        </p:txBody>
      </p:sp>
      <p:sp>
        <p:nvSpPr>
          <p:cNvPr id="122" name="Google Shape;122;p17">
            <a:hlinkClick r:id="" action="ppaction://hlinkshowjump?jump=lastslide"/>
          </p:cNvPr>
          <p:cNvSpPr/>
          <p:nvPr/>
        </p:nvSpPr>
        <p:spPr>
          <a:xfrm>
            <a:off x="6894000" y="1140975"/>
            <a:ext cx="1415100" cy="745500"/>
          </a:xfrm>
          <a:prstGeom prst="round2SameRect">
            <a:avLst>
              <a:gd name="adj1" fmla="val 16667"/>
              <a:gd name="adj2" fmla="val 0"/>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lt1"/>
                </a:solidFill>
                <a:latin typeface="Amatic SC"/>
                <a:ea typeface="Amatic SC"/>
                <a:cs typeface="Amatic SC"/>
                <a:sym typeface="Amatic SC"/>
              </a:rPr>
              <a:t>WEBSITE &amp; EMAIL</a:t>
            </a:r>
            <a:endParaRPr sz="2500">
              <a:solidFill>
                <a:srgbClr val="FFFFFF"/>
              </a:solidFill>
              <a:latin typeface="Amatic SC"/>
              <a:ea typeface="Amatic SC"/>
              <a:cs typeface="Amatic SC"/>
              <a:sym typeface="Amatic SC"/>
            </a:endParaRPr>
          </a:p>
        </p:txBody>
      </p:sp>
      <p:sp>
        <p:nvSpPr>
          <p:cNvPr id="123" name="Google Shape;123;p17"/>
          <p:cNvSpPr/>
          <p:nvPr/>
        </p:nvSpPr>
        <p:spPr>
          <a:xfrm>
            <a:off x="1035000" y="1704350"/>
            <a:ext cx="7274100" cy="34392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a:hlinkClick r:id="" action="ppaction://hlinkshowjump?jump=firstslide"/>
          </p:cNvPr>
          <p:cNvSpPr txBox="1"/>
          <p:nvPr/>
        </p:nvSpPr>
        <p:spPr>
          <a:xfrm>
            <a:off x="193175" y="62975"/>
            <a:ext cx="8753700" cy="10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0" b="1" dirty="0">
                <a:solidFill>
                  <a:srgbClr val="434343"/>
                </a:solidFill>
                <a:latin typeface="Amatic SC"/>
                <a:ea typeface="Amatic SC"/>
                <a:cs typeface="Amatic SC"/>
                <a:sym typeface="Amatic SC"/>
              </a:rPr>
              <a:t>WELCOME </a:t>
            </a:r>
            <a:r>
              <a:rPr lang="en" sz="5300" dirty="0">
                <a:latin typeface="Amatic SC"/>
                <a:ea typeface="Amatic SC"/>
                <a:cs typeface="Amatic SC"/>
                <a:sym typeface="Amatic SC"/>
              </a:rPr>
              <a:t>To </a:t>
            </a:r>
            <a:r>
              <a:rPr lang="en" sz="7000" b="1" dirty="0" smtClean="0">
                <a:latin typeface="Amatic SC"/>
                <a:ea typeface="Amatic SC"/>
                <a:cs typeface="Amatic SC"/>
                <a:sym typeface="Amatic SC"/>
              </a:rPr>
              <a:t>Second </a:t>
            </a:r>
            <a:r>
              <a:rPr lang="en" sz="7000" b="1" dirty="0">
                <a:latin typeface="Amatic SC"/>
                <a:ea typeface="Amatic SC"/>
                <a:cs typeface="Amatic SC"/>
                <a:sym typeface="Amatic SC"/>
              </a:rPr>
              <a:t>GRADE</a:t>
            </a:r>
            <a:endParaRPr sz="7000" b="1" dirty="0">
              <a:latin typeface="Amatic SC"/>
              <a:ea typeface="Amatic SC"/>
              <a:cs typeface="Amatic SC"/>
              <a:sym typeface="Amatic SC"/>
            </a:endParaRPr>
          </a:p>
        </p:txBody>
      </p:sp>
      <p:sp>
        <p:nvSpPr>
          <p:cNvPr id="125" name="Google Shape;125;p17"/>
          <p:cNvSpPr txBox="1"/>
          <p:nvPr/>
        </p:nvSpPr>
        <p:spPr>
          <a:xfrm>
            <a:off x="1095775" y="1839800"/>
            <a:ext cx="4541100" cy="33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We are excited to have our remote learners join us this year. Remote learners will be logging on to watch a live stream of lessons via Zoom. During the Zoom session you will see your teacher teaching from the classroom LIVE!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During the lesson, your microphone will be muted. If you have a question for the teacher about the</a:t>
            </a:r>
            <a:endParaRPr dirty="0"/>
          </a:p>
          <a:p>
            <a:pPr marL="0" lvl="0" indent="0" algn="l" rtl="0">
              <a:spcBef>
                <a:spcPts val="0"/>
              </a:spcBef>
              <a:spcAft>
                <a:spcPts val="0"/>
              </a:spcAft>
              <a:buClr>
                <a:schemeClr val="dk1"/>
              </a:buClr>
              <a:buSzPts val="1100"/>
              <a:buFont typeface="Arial"/>
              <a:buNone/>
            </a:pPr>
            <a:r>
              <a:rPr lang="en" dirty="0"/>
              <a:t>lesson during the live stream, you will hold up your</a:t>
            </a:r>
            <a:endParaRPr dirty="0"/>
          </a:p>
          <a:p>
            <a:pPr marL="0" lvl="0" indent="0" algn="l" rtl="0">
              <a:spcBef>
                <a:spcPts val="0"/>
              </a:spcBef>
              <a:spcAft>
                <a:spcPts val="0"/>
              </a:spcAft>
              <a:buClr>
                <a:schemeClr val="dk1"/>
              </a:buClr>
              <a:buSzPts val="1100"/>
              <a:buFont typeface="Arial"/>
              <a:buNone/>
            </a:pPr>
            <a:r>
              <a:rPr lang="en" dirty="0"/>
              <a:t>red question card in front of you. This will let the teacher know that you have a question. The teacher will be able to unmute you so you can ask your question. </a:t>
            </a:r>
            <a:r>
              <a:rPr lang="en" dirty="0" smtClean="0"/>
              <a:t>All </a:t>
            </a:r>
            <a:r>
              <a:rPr lang="en" dirty="0"/>
              <a:t>students will be able to hear your </a:t>
            </a:r>
            <a:r>
              <a:rPr lang="en" dirty="0" smtClean="0"/>
              <a:t>question, as if you were in the classroom.</a:t>
            </a:r>
            <a:endParaRPr dirty="0"/>
          </a:p>
          <a:p>
            <a:pPr marL="0" lvl="0" indent="0" algn="l" rtl="0">
              <a:spcBef>
                <a:spcPts val="0"/>
              </a:spcBef>
              <a:spcAft>
                <a:spcPts val="0"/>
              </a:spcAft>
              <a:buNone/>
            </a:pPr>
            <a:endParaRPr dirty="0"/>
          </a:p>
        </p:txBody>
      </p:sp>
      <p:sp>
        <p:nvSpPr>
          <p:cNvPr id="126" name="Google Shape;126;p17"/>
          <p:cNvSpPr txBox="1"/>
          <p:nvPr/>
        </p:nvSpPr>
        <p:spPr>
          <a:xfrm>
            <a:off x="5636875" y="1836050"/>
            <a:ext cx="2561400" cy="518400"/>
          </a:xfrm>
          <a:prstGeom prst="rect">
            <a:avLst/>
          </a:prstGeom>
          <a:noFill/>
          <a:ln>
            <a:noFill/>
          </a:ln>
        </p:spPr>
        <p:txBody>
          <a:bodyPr spcFirstLastPara="1" wrap="square" lIns="91425" tIns="91425" rIns="91425" bIns="91425" anchor="t" anchorCtr="0">
            <a:noAutofit/>
          </a:bodyPr>
          <a:lstStyle/>
          <a:p>
            <a:pPr marL="25400" marR="1270" lvl="0" indent="-6984" algn="ctr" rtl="0">
              <a:lnSpc>
                <a:spcPct val="108750"/>
              </a:lnSpc>
              <a:spcBef>
                <a:spcPts val="0"/>
              </a:spcBef>
              <a:spcAft>
                <a:spcPts val="0"/>
              </a:spcAft>
              <a:buNone/>
            </a:pPr>
            <a:r>
              <a:rPr lang="en" sz="1100" b="1" dirty="0">
                <a:solidFill>
                  <a:schemeClr val="dk1"/>
                </a:solidFill>
                <a:latin typeface="Calibri"/>
                <a:ea typeface="Calibri"/>
                <a:cs typeface="Calibri"/>
                <a:sym typeface="Calibri"/>
              </a:rPr>
              <a:t>2</a:t>
            </a:r>
            <a:r>
              <a:rPr lang="en" sz="1100" b="1" baseline="30000" dirty="0" smtClean="0">
                <a:solidFill>
                  <a:schemeClr val="dk1"/>
                </a:solidFill>
                <a:latin typeface="Calibri"/>
                <a:ea typeface="Calibri"/>
                <a:cs typeface="Calibri"/>
                <a:sym typeface="Calibri"/>
              </a:rPr>
              <a:t>rd</a:t>
            </a:r>
            <a:r>
              <a:rPr lang="en" sz="1100" b="1" dirty="0" smtClean="0">
                <a:solidFill>
                  <a:schemeClr val="dk1"/>
                </a:solidFill>
                <a:latin typeface="Calibri"/>
                <a:ea typeface="Calibri"/>
                <a:cs typeface="Calibri"/>
                <a:sym typeface="Calibri"/>
              </a:rPr>
              <a:t> </a:t>
            </a:r>
            <a:r>
              <a:rPr lang="en" sz="1100" b="1" dirty="0">
                <a:solidFill>
                  <a:schemeClr val="dk1"/>
                </a:solidFill>
                <a:latin typeface="Calibri"/>
                <a:ea typeface="Calibri"/>
                <a:cs typeface="Calibri"/>
                <a:sym typeface="Calibri"/>
              </a:rPr>
              <a:t>Grade Remote Learning Schedule </a:t>
            </a:r>
            <a:endParaRPr sz="1100" b="1" dirty="0">
              <a:solidFill>
                <a:schemeClr val="dk1"/>
              </a:solidFill>
              <a:latin typeface="Calibri"/>
              <a:ea typeface="Calibri"/>
              <a:cs typeface="Calibri"/>
              <a:sym typeface="Calibri"/>
            </a:endParaRPr>
          </a:p>
          <a:p>
            <a:pPr marL="25400" marR="1270" lvl="0" indent="-6984" algn="ctr" rtl="0">
              <a:lnSpc>
                <a:spcPct val="108750"/>
              </a:lnSpc>
              <a:spcBef>
                <a:spcPts val="0"/>
              </a:spcBef>
              <a:spcAft>
                <a:spcPts val="0"/>
              </a:spcAft>
              <a:buNone/>
            </a:pPr>
            <a:r>
              <a:rPr lang="en" sz="1100" b="1" dirty="0">
                <a:solidFill>
                  <a:schemeClr val="dk1"/>
                </a:solidFill>
                <a:latin typeface="Calibri"/>
                <a:ea typeface="Calibri"/>
                <a:cs typeface="Calibri"/>
                <a:sym typeface="Calibri"/>
              </a:rPr>
              <a:t>(M, T, TH, F)</a:t>
            </a:r>
            <a:endParaRPr sz="1000" b="1" dirty="0">
              <a:latin typeface="Calibri"/>
              <a:ea typeface="Calibri"/>
              <a:cs typeface="Calibri"/>
              <a:sym typeface="Calibri"/>
            </a:endParaRPr>
          </a:p>
          <a:p>
            <a:pPr marL="6985" lvl="0" indent="0" algn="ctr" rtl="0">
              <a:lnSpc>
                <a:spcPct val="107916"/>
              </a:lnSpc>
              <a:spcBef>
                <a:spcPts val="0"/>
              </a:spcBef>
              <a:spcAft>
                <a:spcPts val="0"/>
              </a:spcAft>
              <a:buNone/>
            </a:pPr>
            <a:endParaRPr sz="1000" dirty="0">
              <a:latin typeface="Calibri"/>
              <a:ea typeface="Calibri"/>
              <a:cs typeface="Calibri"/>
              <a:sym typeface="Calibri"/>
            </a:endParaRPr>
          </a:p>
          <a:p>
            <a:pPr marL="25400" marR="1270" lvl="0" indent="-6984" algn="ctr" rtl="0">
              <a:lnSpc>
                <a:spcPct val="108750"/>
              </a:lnSpc>
              <a:spcBef>
                <a:spcPts val="0"/>
              </a:spcBef>
              <a:spcAft>
                <a:spcPts val="0"/>
              </a:spcAft>
              <a:buClr>
                <a:schemeClr val="dk1"/>
              </a:buClr>
              <a:buSzPts val="1100"/>
              <a:buFont typeface="Arial"/>
              <a:buNone/>
            </a:pPr>
            <a:endParaRPr sz="1100" b="1" dirty="0">
              <a:solidFill>
                <a:schemeClr val="dk1"/>
              </a:solidFill>
              <a:latin typeface="Calibri"/>
              <a:ea typeface="Calibri"/>
              <a:cs typeface="Calibri"/>
              <a:sym typeface="Calibri"/>
            </a:endParaRPr>
          </a:p>
        </p:txBody>
      </p:sp>
      <p:graphicFrame>
        <p:nvGraphicFramePr>
          <p:cNvPr id="127" name="Google Shape;127;p17"/>
          <p:cNvGraphicFramePr/>
          <p:nvPr>
            <p:extLst>
              <p:ext uri="{D42A27DB-BD31-4B8C-83A1-F6EECF244321}">
                <p14:modId xmlns:p14="http://schemas.microsoft.com/office/powerpoint/2010/main" val="1034454557"/>
              </p:ext>
            </p:extLst>
          </p:nvPr>
        </p:nvGraphicFramePr>
        <p:xfrm>
          <a:off x="5665125" y="2554425"/>
          <a:ext cx="2500025" cy="2011500"/>
        </p:xfrm>
        <a:graphic>
          <a:graphicData uri="http://schemas.openxmlformats.org/drawingml/2006/table">
            <a:tbl>
              <a:tblPr>
                <a:noFill/>
                <a:tableStyleId>{5EFA82A7-2324-4DC6-9BB1-63968C13752B}</a:tableStyleId>
              </a:tblPr>
              <a:tblGrid>
                <a:gridCol w="998950">
                  <a:extLst>
                    <a:ext uri="{9D8B030D-6E8A-4147-A177-3AD203B41FA5}">
                      <a16:colId xmlns:a16="http://schemas.microsoft.com/office/drawing/2014/main" val="20000"/>
                    </a:ext>
                  </a:extLst>
                </a:gridCol>
                <a:gridCol w="1501075">
                  <a:extLst>
                    <a:ext uri="{9D8B030D-6E8A-4147-A177-3AD203B41FA5}">
                      <a16:colId xmlns:a16="http://schemas.microsoft.com/office/drawing/2014/main" val="20001"/>
                    </a:ext>
                  </a:extLst>
                </a:gridCol>
              </a:tblGrid>
              <a:tr h="306075">
                <a:tc>
                  <a:txBody>
                    <a:bodyPr/>
                    <a:lstStyle/>
                    <a:p>
                      <a:pPr marL="0" lvl="0" indent="0" algn="l" rtl="0">
                        <a:spcBef>
                          <a:spcPts val="0"/>
                        </a:spcBef>
                        <a:spcAft>
                          <a:spcPts val="0"/>
                        </a:spcAft>
                        <a:buNone/>
                      </a:pPr>
                      <a:r>
                        <a:rPr lang="en" sz="1000"/>
                        <a:t>SFA Reading</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8:50am - 10:25am</a:t>
                      </a:r>
                      <a:endParaRPr sz="10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6075">
                <a:tc>
                  <a:txBody>
                    <a:bodyPr/>
                    <a:lstStyle/>
                    <a:p>
                      <a:pPr marL="0" lvl="0" indent="0" algn="l" rtl="0">
                        <a:spcBef>
                          <a:spcPts val="0"/>
                        </a:spcBef>
                        <a:spcAft>
                          <a:spcPts val="0"/>
                        </a:spcAft>
                        <a:buNone/>
                      </a:pPr>
                      <a:r>
                        <a:rPr lang="en" sz="1000" dirty="0" smtClean="0"/>
                        <a:t>Math</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smtClean="0"/>
                        <a:t>10:25am </a:t>
                      </a:r>
                      <a:r>
                        <a:rPr lang="en" sz="1000" dirty="0"/>
                        <a:t>- </a:t>
                      </a:r>
                      <a:r>
                        <a:rPr lang="en" sz="1000" dirty="0" smtClean="0"/>
                        <a:t>11:25am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6075">
                <a:tc>
                  <a:txBody>
                    <a:bodyPr/>
                    <a:lstStyle/>
                    <a:p>
                      <a:pPr marL="0" lvl="0" indent="0" algn="l" rtl="0">
                        <a:spcBef>
                          <a:spcPts val="0"/>
                        </a:spcBef>
                        <a:spcAft>
                          <a:spcPts val="0"/>
                        </a:spcAft>
                        <a:buNone/>
                      </a:pPr>
                      <a:r>
                        <a:rPr lang="en" sz="1000" dirty="0" smtClean="0"/>
                        <a:t>SPAM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a:t>11:25am - </a:t>
                      </a:r>
                      <a:r>
                        <a:rPr lang="en" sz="1000" dirty="0" smtClean="0"/>
                        <a:t>12:215pm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6075">
                <a:tc>
                  <a:txBody>
                    <a:bodyPr/>
                    <a:lstStyle/>
                    <a:p>
                      <a:pPr marL="0" lvl="0" indent="0" algn="l" rtl="0">
                        <a:spcBef>
                          <a:spcPts val="0"/>
                        </a:spcBef>
                        <a:spcAft>
                          <a:spcPts val="0"/>
                        </a:spcAft>
                        <a:buNone/>
                      </a:pPr>
                      <a:r>
                        <a:rPr lang="en" sz="1000" dirty="0" smtClean="0"/>
                        <a:t>Lunch</a:t>
                      </a:r>
                      <a:r>
                        <a:rPr lang="en" sz="1000" baseline="0" dirty="0" smtClean="0"/>
                        <a:t> </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smtClean="0"/>
                        <a:t>12:15pm </a:t>
                      </a:r>
                      <a:r>
                        <a:rPr lang="en" sz="1000" dirty="0"/>
                        <a:t>- </a:t>
                      </a:r>
                      <a:r>
                        <a:rPr lang="en" sz="1000" dirty="0" smtClean="0"/>
                        <a:t>12:45pm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6075">
                <a:tc>
                  <a:txBody>
                    <a:bodyPr/>
                    <a:lstStyle/>
                    <a:p>
                      <a:pPr marL="0" lvl="0" indent="0" algn="l" rtl="0">
                        <a:spcBef>
                          <a:spcPts val="0"/>
                        </a:spcBef>
                        <a:spcAft>
                          <a:spcPts val="0"/>
                        </a:spcAft>
                        <a:buNone/>
                      </a:pPr>
                      <a:r>
                        <a:rPr lang="en" sz="1000" dirty="0" smtClean="0"/>
                        <a:t>World</a:t>
                      </a:r>
                      <a:r>
                        <a:rPr lang="en" sz="1000" baseline="0" dirty="0" smtClean="0"/>
                        <a:t> Lab</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smtClean="0"/>
                        <a:t>12:50pm </a:t>
                      </a:r>
                      <a:r>
                        <a:rPr lang="en" sz="1000" dirty="0"/>
                        <a:t>- </a:t>
                      </a:r>
                      <a:r>
                        <a:rPr lang="en" sz="1000" dirty="0" smtClean="0"/>
                        <a:t>1:50pm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6075">
                <a:tc>
                  <a:txBody>
                    <a:bodyPr/>
                    <a:lstStyle/>
                    <a:p>
                      <a:pPr marL="0" lvl="0" indent="0" algn="l" rtl="0">
                        <a:spcBef>
                          <a:spcPts val="0"/>
                        </a:spcBef>
                        <a:spcAft>
                          <a:spcPts val="0"/>
                        </a:spcAft>
                        <a:buNone/>
                      </a:pPr>
                      <a:r>
                        <a:rPr lang="en" sz="1000" dirty="0" smtClean="0"/>
                        <a:t>ELA</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dirty="0" smtClean="0"/>
                        <a:t>1:50pm </a:t>
                      </a:r>
                      <a:r>
                        <a:rPr lang="en" sz="1000" dirty="0"/>
                        <a:t>- </a:t>
                      </a:r>
                      <a:r>
                        <a:rPr lang="en" sz="1000" dirty="0" smtClean="0"/>
                        <a:t>3:15pm</a:t>
                      </a:r>
                      <a:endParaRPr sz="10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8">
            <a:hlinkClick r:id="rId4" action="ppaction://hlinksldjump"/>
          </p:cNvPr>
          <p:cNvSpPr/>
          <p:nvPr/>
        </p:nvSpPr>
        <p:spPr>
          <a:xfrm>
            <a:off x="1035000" y="1140975"/>
            <a:ext cx="1415100" cy="745500"/>
          </a:xfrm>
          <a:prstGeom prst="round2SameRect">
            <a:avLst>
              <a:gd name="adj1" fmla="val 16667"/>
              <a:gd name="adj2" fmla="val 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About Me </a:t>
            </a:r>
            <a:endParaRPr sz="2500">
              <a:solidFill>
                <a:srgbClr val="FFFFFF"/>
              </a:solidFill>
              <a:latin typeface="Amatic SC"/>
              <a:ea typeface="Amatic SC"/>
              <a:cs typeface="Amatic SC"/>
              <a:sym typeface="Amatic SC"/>
            </a:endParaRPr>
          </a:p>
        </p:txBody>
      </p:sp>
      <p:sp>
        <p:nvSpPr>
          <p:cNvPr id="133" name="Google Shape;133;p18">
            <a:hlinkClick r:id="rId5" action="ppaction://hlinksldjump"/>
          </p:cNvPr>
          <p:cNvSpPr/>
          <p:nvPr/>
        </p:nvSpPr>
        <p:spPr>
          <a:xfrm>
            <a:off x="2131800" y="1140975"/>
            <a:ext cx="1415100" cy="745500"/>
          </a:xfrm>
          <a:prstGeom prst="round2SameRect">
            <a:avLst>
              <a:gd name="adj1" fmla="val 16667"/>
              <a:gd name="adj2" fmla="val 0"/>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a:solidFill>
                  <a:schemeClr val="lt1"/>
                </a:solidFill>
                <a:latin typeface="Amatic SC"/>
                <a:ea typeface="Amatic SC"/>
                <a:cs typeface="Amatic SC"/>
                <a:sym typeface="Amatic SC"/>
              </a:rPr>
              <a:t>What to expect</a:t>
            </a:r>
            <a:endParaRPr sz="2500">
              <a:solidFill>
                <a:srgbClr val="FFFFFF"/>
              </a:solidFill>
              <a:latin typeface="Amatic SC"/>
              <a:ea typeface="Amatic SC"/>
              <a:cs typeface="Amatic SC"/>
              <a:sym typeface="Amatic SC"/>
            </a:endParaRPr>
          </a:p>
        </p:txBody>
      </p:sp>
      <p:sp>
        <p:nvSpPr>
          <p:cNvPr id="134" name="Google Shape;134;p18">
            <a:hlinkClick r:id="rId6" action="ppaction://hlinksldjump"/>
          </p:cNvPr>
          <p:cNvSpPr/>
          <p:nvPr/>
        </p:nvSpPr>
        <p:spPr>
          <a:xfrm>
            <a:off x="3274800" y="1140975"/>
            <a:ext cx="1415100" cy="745500"/>
          </a:xfrm>
          <a:prstGeom prst="round2SameRect">
            <a:avLst>
              <a:gd name="adj1" fmla="val 16667"/>
              <a:gd name="adj2" fmla="val 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chemeClr val="lt1"/>
                </a:solidFill>
                <a:latin typeface="Amatic SC"/>
                <a:ea typeface="Amatic SC"/>
                <a:cs typeface="Amatic SC"/>
                <a:sym typeface="Amatic SC"/>
              </a:rPr>
              <a:t>classroom</a:t>
            </a:r>
            <a:endParaRPr sz="2500">
              <a:solidFill>
                <a:srgbClr val="FFFFFF"/>
              </a:solidFill>
              <a:latin typeface="Amatic SC"/>
              <a:ea typeface="Amatic SC"/>
              <a:cs typeface="Amatic SC"/>
              <a:sym typeface="Amatic SC"/>
            </a:endParaRPr>
          </a:p>
        </p:txBody>
      </p:sp>
      <p:sp>
        <p:nvSpPr>
          <p:cNvPr id="135" name="Google Shape;135;p18">
            <a:hlinkClick r:id="rId7" action="ppaction://hlinksldjump"/>
          </p:cNvPr>
          <p:cNvSpPr/>
          <p:nvPr/>
        </p:nvSpPr>
        <p:spPr>
          <a:xfrm>
            <a:off x="4417800" y="1140975"/>
            <a:ext cx="1415100" cy="745500"/>
          </a:xfrm>
          <a:prstGeom prst="round2SameRect">
            <a:avLst>
              <a:gd name="adj1" fmla="val 16667"/>
              <a:gd name="adj2" fmla="val 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a:solidFill>
                  <a:schemeClr val="lt1"/>
                </a:solidFill>
                <a:latin typeface="Amatic SC"/>
                <a:ea typeface="Amatic SC"/>
                <a:cs typeface="Amatic SC"/>
                <a:sym typeface="Amatic SC"/>
              </a:rPr>
              <a:t>Remote learning</a:t>
            </a:r>
            <a:endParaRPr sz="2500">
              <a:solidFill>
                <a:srgbClr val="FFFFFF"/>
              </a:solidFill>
              <a:latin typeface="Amatic SC"/>
              <a:ea typeface="Amatic SC"/>
              <a:cs typeface="Amatic SC"/>
              <a:sym typeface="Amatic SC"/>
            </a:endParaRPr>
          </a:p>
        </p:txBody>
      </p:sp>
      <p:sp>
        <p:nvSpPr>
          <p:cNvPr id="136" name="Google Shape;136;p18">
            <a:hlinkClick r:id="rId8" action="ppaction://hlinksldjump"/>
          </p:cNvPr>
          <p:cNvSpPr/>
          <p:nvPr/>
        </p:nvSpPr>
        <p:spPr>
          <a:xfrm>
            <a:off x="6894000" y="1140975"/>
            <a:ext cx="1415100" cy="745500"/>
          </a:xfrm>
          <a:prstGeom prst="round2SameRect">
            <a:avLst>
              <a:gd name="adj1" fmla="val 16667"/>
              <a:gd name="adj2" fmla="val 0"/>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a:solidFill>
                  <a:schemeClr val="lt1"/>
                </a:solidFill>
                <a:latin typeface="Amatic SC"/>
                <a:ea typeface="Amatic SC"/>
                <a:cs typeface="Amatic SC"/>
                <a:sym typeface="Amatic SC"/>
              </a:rPr>
              <a:t>WEBSITE &amp; EMAIL</a:t>
            </a:r>
            <a:endParaRPr sz="2500">
              <a:solidFill>
                <a:srgbClr val="FFFFFF"/>
              </a:solidFill>
              <a:latin typeface="Amatic SC"/>
              <a:ea typeface="Amatic SC"/>
              <a:cs typeface="Amatic SC"/>
              <a:sym typeface="Amatic SC"/>
            </a:endParaRPr>
          </a:p>
        </p:txBody>
      </p:sp>
      <p:sp>
        <p:nvSpPr>
          <p:cNvPr id="137" name="Google Shape;137;p18"/>
          <p:cNvSpPr/>
          <p:nvPr/>
        </p:nvSpPr>
        <p:spPr>
          <a:xfrm>
            <a:off x="5637000" y="1140975"/>
            <a:ext cx="1415100" cy="745500"/>
          </a:xfrm>
          <a:prstGeom prst="round2SameRect">
            <a:avLst>
              <a:gd name="adj1" fmla="val 16667"/>
              <a:gd name="adj2" fmla="val 0"/>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a:solidFill>
                  <a:srgbClr val="FFFFFF"/>
                </a:solidFill>
                <a:latin typeface="Amatic SC"/>
                <a:ea typeface="Amatic SC"/>
                <a:cs typeface="Amatic SC"/>
                <a:sym typeface="Amatic SC"/>
              </a:rPr>
              <a:t>FAQ</a:t>
            </a:r>
            <a:endParaRPr sz="2500">
              <a:solidFill>
                <a:srgbClr val="FFFFFF"/>
              </a:solidFill>
              <a:latin typeface="Amatic SC"/>
              <a:ea typeface="Amatic SC"/>
              <a:cs typeface="Amatic SC"/>
              <a:sym typeface="Amatic SC"/>
            </a:endParaRPr>
          </a:p>
        </p:txBody>
      </p:sp>
      <p:sp>
        <p:nvSpPr>
          <p:cNvPr id="138" name="Google Shape;138;p18"/>
          <p:cNvSpPr/>
          <p:nvPr/>
        </p:nvSpPr>
        <p:spPr>
          <a:xfrm>
            <a:off x="1035000" y="1704350"/>
            <a:ext cx="7274100" cy="3439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a:hlinkClick r:id="" action="ppaction://hlinkshowjump?jump=firstslide"/>
          </p:cNvPr>
          <p:cNvSpPr txBox="1"/>
          <p:nvPr/>
        </p:nvSpPr>
        <p:spPr>
          <a:xfrm>
            <a:off x="193175" y="62975"/>
            <a:ext cx="8753700" cy="10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0" b="1" dirty="0">
                <a:solidFill>
                  <a:srgbClr val="434343"/>
                </a:solidFill>
                <a:latin typeface="Amatic SC"/>
                <a:ea typeface="Amatic SC"/>
                <a:cs typeface="Amatic SC"/>
                <a:sym typeface="Amatic SC"/>
              </a:rPr>
              <a:t>WELCOME </a:t>
            </a:r>
            <a:r>
              <a:rPr lang="en" sz="5300" dirty="0">
                <a:latin typeface="Amatic SC"/>
                <a:ea typeface="Amatic SC"/>
                <a:cs typeface="Amatic SC"/>
                <a:sym typeface="Amatic SC"/>
              </a:rPr>
              <a:t>To </a:t>
            </a:r>
            <a:r>
              <a:rPr lang="en" sz="7000" b="1" dirty="0" smtClean="0">
                <a:latin typeface="Amatic SC"/>
                <a:ea typeface="Amatic SC"/>
                <a:cs typeface="Amatic SC"/>
                <a:sym typeface="Amatic SC"/>
              </a:rPr>
              <a:t>second </a:t>
            </a:r>
            <a:r>
              <a:rPr lang="en" sz="7000" b="1" dirty="0">
                <a:latin typeface="Amatic SC"/>
                <a:ea typeface="Amatic SC"/>
                <a:cs typeface="Amatic SC"/>
                <a:sym typeface="Amatic SC"/>
              </a:rPr>
              <a:t>GRADE</a:t>
            </a:r>
            <a:endParaRPr sz="7000" b="1" dirty="0">
              <a:latin typeface="Amatic SC"/>
              <a:ea typeface="Amatic SC"/>
              <a:cs typeface="Amatic SC"/>
              <a:sym typeface="Amatic SC"/>
            </a:endParaRPr>
          </a:p>
        </p:txBody>
      </p:sp>
      <p:sp>
        <p:nvSpPr>
          <p:cNvPr id="140" name="Google Shape;140;p18"/>
          <p:cNvSpPr txBox="1"/>
          <p:nvPr/>
        </p:nvSpPr>
        <p:spPr>
          <a:xfrm>
            <a:off x="1255700" y="1847325"/>
            <a:ext cx="6870000" cy="31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What days will we go to recess?</a:t>
            </a:r>
            <a:endParaRPr sz="1600" dirty="0"/>
          </a:p>
          <a:p>
            <a:pPr marL="0" lvl="0" indent="0" algn="l" rtl="0">
              <a:spcBef>
                <a:spcPts val="0"/>
              </a:spcBef>
              <a:spcAft>
                <a:spcPts val="0"/>
              </a:spcAft>
              <a:buNone/>
            </a:pPr>
            <a:r>
              <a:rPr lang="en" dirty="0"/>
              <a:t>You will go to recess on the days you don’t have PE. Your homeroom teacher can tell you what days of the week this will be.</a:t>
            </a:r>
            <a:endParaRPr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Will students be able to eat a snack during the day</a:t>
            </a:r>
            <a:r>
              <a:rPr lang="en" sz="1600" dirty="0" smtClean="0"/>
              <a:t>?</a:t>
            </a:r>
          </a:p>
          <a:p>
            <a:pPr marL="0" lvl="0" indent="0" algn="l" rtl="0">
              <a:spcBef>
                <a:spcPts val="0"/>
              </a:spcBef>
              <a:spcAft>
                <a:spcPts val="0"/>
              </a:spcAft>
              <a:buNone/>
            </a:pPr>
            <a:r>
              <a:rPr lang="en" sz="1600" dirty="0" smtClean="0"/>
              <a:t>Snack time will be at 10:30, students will eat as we begin our math lesson.</a:t>
            </a:r>
            <a:endParaRPr sz="1600" dirty="0"/>
          </a:p>
          <a:p>
            <a:pPr marL="0" lvl="0" indent="0" algn="l" rtl="0">
              <a:spcBef>
                <a:spcPts val="0"/>
              </a:spcBef>
              <a:spcAft>
                <a:spcPts val="0"/>
              </a:spcAft>
              <a:buNone/>
            </a:pPr>
            <a:r>
              <a:rPr lang="en" dirty="0"/>
              <a:t>After we return from </a:t>
            </a:r>
            <a:r>
              <a:rPr lang="en" dirty="0" smtClean="0"/>
              <a:t>Reading class</a:t>
            </a:r>
            <a:r>
              <a:rPr lang="en" dirty="0"/>
              <a:t>, students will have the chance to eat a small snack while they are </a:t>
            </a:r>
            <a:r>
              <a:rPr lang="en" dirty="0" smtClean="0"/>
              <a:t>checking </a:t>
            </a:r>
            <a:r>
              <a:rPr lang="en" dirty="0"/>
              <a:t>their </a:t>
            </a:r>
            <a:r>
              <a:rPr lang="en" dirty="0" smtClean="0"/>
              <a:t>math homework. </a:t>
            </a:r>
            <a:r>
              <a:rPr lang="en" dirty="0"/>
              <a:t>Snacks should be small and easy to eat. Examples of snack items that work well in the classroom are pretzels, crackers, grapes, or cheese sticks. Please try to avoid sending sugary snacks.</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439</TotalTime>
  <Words>856</Words>
  <Application>Microsoft Office PowerPoint</Application>
  <PresentationFormat>On-screen Show (16:9)</PresentationFormat>
  <Paragraphs>135</Paragraphs>
  <Slides>10</Slides>
  <Notes>7</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Comfortaa</vt:lpstr>
      <vt:lpstr>Rockwell</vt:lpstr>
      <vt:lpstr>Calibri</vt:lpstr>
      <vt:lpstr>Amatic SC</vt:lpstr>
      <vt:lpstr>Arial</vt:lpstr>
      <vt:lpstr>Roboto</vt:lpstr>
      <vt:lpstr>Bookman Old Style</vt:lpstr>
      <vt:lpstr>Damask</vt:lpstr>
      <vt:lpstr>PowerPoint Presentation</vt:lpstr>
      <vt:lpstr>PowerPoint Presentation</vt:lpstr>
      <vt:lpstr>PowerPoint Presentation</vt:lpstr>
      <vt:lpstr>2nd Grade Grading Policy  Grading Scale for All Subjects A  90%-100% B  80%-89% C  70%-79% D  60%-69%  Zero Policy The lowest score for any given assignment will be 50%.  Any class work not completed will be sent home for homework.   </vt:lpstr>
      <vt:lpstr>Grading By Subject  Reading: Comprehension (tests)  70% Vocabulary     10% Adventures in Writing   10% Fluency      10%  Math: Go Math Chapter Test  70% Go Math Quizzes    30%</vt:lpstr>
      <vt:lpstr>Grading By Subject  World Lab: Science Unit tests/ SS Unit tests  60% Quizzes/Unit Writing     30% Labs        10%  Language Arts: Holistic Writing Assignments    70% Skill work        30%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dc:creator>
  <cp:lastModifiedBy>Derek Miller</cp:lastModifiedBy>
  <cp:revision>28</cp:revision>
  <dcterms:modified xsi:type="dcterms:W3CDTF">2020-08-11T21:30:39Z</dcterms:modified>
</cp:coreProperties>
</file>